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39"/>
  </p:handoutMasterIdLst>
  <p:sldIdLst>
    <p:sldId id="10162" r:id="rId4"/>
    <p:sldId id="10137" r:id="rId6"/>
    <p:sldId id="10248" r:id="rId7"/>
    <p:sldId id="10249" r:id="rId8"/>
    <p:sldId id="10250" r:id="rId9"/>
    <p:sldId id="10251" r:id="rId10"/>
    <p:sldId id="10252" r:id="rId11"/>
    <p:sldId id="10253" r:id="rId12"/>
    <p:sldId id="10254" r:id="rId13"/>
    <p:sldId id="10255" r:id="rId14"/>
    <p:sldId id="10256" r:id="rId15"/>
    <p:sldId id="10280" r:id="rId16"/>
    <p:sldId id="10138" r:id="rId17"/>
    <p:sldId id="10164" r:id="rId18"/>
    <p:sldId id="10218" r:id="rId19"/>
    <p:sldId id="10219" r:id="rId20"/>
    <p:sldId id="10220" r:id="rId21"/>
    <p:sldId id="10183" r:id="rId22"/>
    <p:sldId id="10184" r:id="rId23"/>
    <p:sldId id="10185" r:id="rId24"/>
    <p:sldId id="10186" r:id="rId25"/>
    <p:sldId id="10187" r:id="rId26"/>
    <p:sldId id="10188" r:id="rId27"/>
    <p:sldId id="10189" r:id="rId28"/>
    <p:sldId id="10190" r:id="rId29"/>
    <p:sldId id="10191" r:id="rId30"/>
    <p:sldId id="10212" r:id="rId31"/>
    <p:sldId id="10192" r:id="rId32"/>
    <p:sldId id="10193" r:id="rId33"/>
    <p:sldId id="10194" r:id="rId34"/>
    <p:sldId id="10195" r:id="rId35"/>
    <p:sldId id="10196" r:id="rId36"/>
    <p:sldId id="10199" r:id="rId37"/>
    <p:sldId id="10136" r:id="rId3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D19"/>
    <a:srgbClr val="CD763D"/>
    <a:srgbClr val="7F1513"/>
    <a:srgbClr val="FFB700"/>
    <a:srgbClr val="FFC600"/>
    <a:srgbClr val="E2D7C3"/>
    <a:srgbClr val="E5DAC9"/>
    <a:srgbClr val="CC936B"/>
    <a:srgbClr val="F89171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3" autoAdjust="0"/>
    <p:restoredTop sz="95387" autoAdjust="0"/>
  </p:normalViewPr>
  <p:slideViewPr>
    <p:cSldViewPr>
      <p:cViewPr varScale="1">
        <p:scale>
          <a:sx n="109" d="100"/>
          <a:sy n="109" d="100"/>
        </p:scale>
        <p:origin x="-102" y="-270"/>
      </p:cViewPr>
      <p:guideLst>
        <p:guide orient="horz" pos="282"/>
        <p:guide orient="horz" pos="4183"/>
        <p:guide pos="4050"/>
        <p:guide pos="573"/>
        <p:guide pos="7508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趣分期</c:v>
                </c:pt>
                <c:pt idx="1">
                  <c:v>分期乐</c:v>
                </c:pt>
                <c:pt idx="2">
                  <c:v>爱学贷</c:v>
                </c:pt>
                <c:pt idx="3">
                  <c:v>名校贷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09568"/>
        <c:axId val="93069312"/>
      </c:barChart>
      <c:catAx>
        <c:axId val="9690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3069312"/>
        <c:crosses val="autoZero"/>
        <c:auto val="1"/>
        <c:lblAlgn val="ctr"/>
        <c:lblOffset val="100"/>
        <c:noMultiLvlLbl val="0"/>
      </c:catAx>
      <c:valAx>
        <c:axId val="930693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6909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9.png"/><Relationship Id="rId7" Type="http://schemas.openxmlformats.org/officeDocument/2006/relationships/tags" Target="../tags/tag67.xml"/><Relationship Id="rId6" Type="http://schemas.openxmlformats.org/officeDocument/2006/relationships/image" Target="../media/image13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2.jpeg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9.png"/><Relationship Id="rId7" Type="http://schemas.openxmlformats.org/officeDocument/2006/relationships/tags" Target="../tags/tag77.xml"/><Relationship Id="rId6" Type="http://schemas.openxmlformats.org/officeDocument/2006/relationships/image" Target="../media/image13.pn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2.jpeg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9.png"/><Relationship Id="rId7" Type="http://schemas.openxmlformats.org/officeDocument/2006/relationships/tags" Target="../tags/tag86.xml"/><Relationship Id="rId6" Type="http://schemas.openxmlformats.org/officeDocument/2006/relationships/image" Target="../media/image13.pn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12.jpeg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10.png"/><Relationship Id="rId3" Type="http://schemas.openxmlformats.org/officeDocument/2006/relationships/tags" Target="../tags/tag91.xml"/><Relationship Id="rId2" Type="http://schemas.openxmlformats.org/officeDocument/2006/relationships/image" Target="../media/image12.jpeg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9.png"/><Relationship Id="rId5" Type="http://schemas.openxmlformats.org/officeDocument/2006/relationships/tags" Target="../tags/tag99.xml"/><Relationship Id="rId4" Type="http://schemas.microsoft.com/office/2007/relationships/hdphoto" Target="../media/image8.wdp"/><Relationship Id="rId3" Type="http://schemas.openxmlformats.org/officeDocument/2006/relationships/image" Target="../media/image7.jpeg"/><Relationship Id="rId2" Type="http://schemas.openxmlformats.org/officeDocument/2006/relationships/tags" Target="../tags/tag98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9.png"/><Relationship Id="rId6" Type="http://schemas.openxmlformats.org/officeDocument/2006/relationships/tags" Target="../tags/tag106.xml"/><Relationship Id="rId5" Type="http://schemas.openxmlformats.org/officeDocument/2006/relationships/image" Target="../media/image13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12.jpeg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9.png"/><Relationship Id="rId3" Type="http://schemas.openxmlformats.org/officeDocument/2006/relationships/tags" Target="../tags/tag112.xml"/><Relationship Id="rId2" Type="http://schemas.openxmlformats.org/officeDocument/2006/relationships/image" Target="../media/image12.jpeg"/><Relationship Id="rId13" Type="http://schemas.openxmlformats.org/officeDocument/2006/relationships/image" Target="../media/image14.png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2.jpeg"/><Relationship Id="rId11" Type="http://schemas.openxmlformats.org/officeDocument/2006/relationships/image" Target="../media/image14.png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image" Target="../media/image14.png"/><Relationship Id="rId6" Type="http://schemas.openxmlformats.org/officeDocument/2006/relationships/tags" Target="../tags/tag131.xml"/><Relationship Id="rId5" Type="http://schemas.openxmlformats.org/officeDocument/2006/relationships/image" Target="../media/image15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12.jpeg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17.png"/><Relationship Id="rId7" Type="http://schemas.openxmlformats.org/officeDocument/2006/relationships/tags" Target="../tags/tag140.xml"/><Relationship Id="rId6" Type="http://schemas.openxmlformats.org/officeDocument/2006/relationships/image" Target="../media/image9.png"/><Relationship Id="rId5" Type="http://schemas.openxmlformats.org/officeDocument/2006/relationships/tags" Target="../tags/tag139.xml"/><Relationship Id="rId4" Type="http://schemas.openxmlformats.org/officeDocument/2006/relationships/image" Target="../media/image16.png"/><Relationship Id="rId3" Type="http://schemas.openxmlformats.org/officeDocument/2006/relationships/tags" Target="../tags/tag138.xml"/><Relationship Id="rId2" Type="http://schemas.openxmlformats.org/officeDocument/2006/relationships/image" Target="../media/image12.jpeg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53.xml"/><Relationship Id="rId7" Type="http://schemas.openxmlformats.org/officeDocument/2006/relationships/image" Target="../media/image18.png"/><Relationship Id="rId6" Type="http://schemas.openxmlformats.org/officeDocument/2006/relationships/tags" Target="../tags/tag152.xml"/><Relationship Id="rId5" Type="http://schemas.openxmlformats.org/officeDocument/2006/relationships/image" Target="../media/image13.png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2.jpeg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1.jpe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6.png"/><Relationship Id="rId16" Type="http://schemas.openxmlformats.org/officeDocument/2006/relationships/tags" Target="../tags/tag10.xml"/><Relationship Id="rId15" Type="http://schemas.openxmlformats.org/officeDocument/2006/relationships/image" Target="../media/image5.png"/><Relationship Id="rId14" Type="http://schemas.openxmlformats.org/officeDocument/2006/relationships/tags" Target="../tags/tag9.xml"/><Relationship Id="rId13" Type="http://schemas.openxmlformats.org/officeDocument/2006/relationships/image" Target="../media/image4.png"/><Relationship Id="rId12" Type="http://schemas.openxmlformats.org/officeDocument/2006/relationships/tags" Target="../tags/tag8.xml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9.png"/><Relationship Id="rId6" Type="http://schemas.openxmlformats.org/officeDocument/2006/relationships/tags" Target="../tags/tag19.xml"/><Relationship Id="rId5" Type="http://schemas.microsoft.com/office/2007/relationships/hdphoto" Target="../media/image8.wdp"/><Relationship Id="rId4" Type="http://schemas.openxmlformats.org/officeDocument/2006/relationships/image" Target="../media/image7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4.png"/><Relationship Id="rId7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tags" Target="../tags/tag26.xml"/><Relationship Id="rId4" Type="http://schemas.openxmlformats.org/officeDocument/2006/relationships/image" Target="../media/image5.png"/><Relationship Id="rId3" Type="http://schemas.openxmlformats.org/officeDocument/2006/relationships/tags" Target="../tags/tag25.xml"/><Relationship Id="rId20" Type="http://schemas.openxmlformats.org/officeDocument/2006/relationships/tags" Target="../tags/tag37.xml"/><Relationship Id="rId2" Type="http://schemas.openxmlformats.org/officeDocument/2006/relationships/image" Target="../media/image1.jpeg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image" Target="../media/image10.png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9.png"/><Relationship Id="rId3" Type="http://schemas.openxmlformats.org/officeDocument/2006/relationships/tags" Target="../tags/tag38.xml"/><Relationship Id="rId2" Type="http://schemas.openxmlformats.org/officeDocument/2006/relationships/image" Target="../media/image1.jpeg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../media/image9.png"/><Relationship Id="rId3" Type="http://schemas.openxmlformats.org/officeDocument/2006/relationships/tags" Target="../tags/tag45.xml"/><Relationship Id="rId2" Type="http://schemas.openxmlformats.org/officeDocument/2006/relationships/image" Target="../media/image1.jpeg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11.png"/><Relationship Id="rId7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tags" Target="../tags/tag55.xml"/><Relationship Id="rId4" Type="http://schemas.openxmlformats.org/officeDocument/2006/relationships/image" Target="../media/image6.png"/><Relationship Id="rId3" Type="http://schemas.openxmlformats.org/officeDocument/2006/relationships/tags" Target="../tags/tag54.xml"/><Relationship Id="rId2" Type="http://schemas.openxmlformats.org/officeDocument/2006/relationships/image" Target="../media/image1.jpeg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-232786" y="255915"/>
            <a:ext cx="13086847" cy="6978744"/>
            <a:chOff x="-220716" y="242659"/>
            <a:chExt cx="12408270" cy="6617246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11" name="图片 10" descr="水母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18593135" flipH="1">
              <a:off x="-16566" y="38509"/>
              <a:ext cx="1233813" cy="1642113"/>
            </a:xfrm>
            <a:prstGeom prst="rect">
              <a:avLst/>
            </a:prstGeom>
          </p:spPr>
        </p:pic>
        <p:pic>
          <p:nvPicPr>
            <p:cNvPr id="12" name="图片 11" descr="珊瑚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53499" y="5953147"/>
              <a:ext cx="3234055" cy="9067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06567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580116" y="1004543"/>
            <a:ext cx="5572169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-232786" y="255915"/>
            <a:ext cx="13086847" cy="6978744"/>
            <a:chOff x="-220716" y="242659"/>
            <a:chExt cx="12408270" cy="6617246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10" name="图片 9" descr="水母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18593135" flipH="1">
              <a:off x="-16566" y="38509"/>
              <a:ext cx="1233813" cy="1642113"/>
            </a:xfrm>
            <a:prstGeom prst="rect">
              <a:avLst/>
            </a:prstGeom>
          </p:spPr>
        </p:pic>
        <p:pic>
          <p:nvPicPr>
            <p:cNvPr id="11" name="图片 10" descr="珊瑚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53499" y="5953147"/>
              <a:ext cx="3234055" cy="90675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1149244" y="1004543"/>
            <a:ext cx="1002991" cy="568330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706562" y="1004535"/>
            <a:ext cx="10365575" cy="5683301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-232786" y="255915"/>
            <a:ext cx="13086847" cy="6978744"/>
            <a:chOff x="-220716" y="242659"/>
            <a:chExt cx="12408270" cy="6617246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10" name="图片 9" descr="水母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18593135" flipH="1">
              <a:off x="-16566" y="38509"/>
              <a:ext cx="1233813" cy="1642113"/>
            </a:xfrm>
            <a:prstGeom prst="rect">
              <a:avLst/>
            </a:prstGeom>
          </p:spPr>
        </p:pic>
        <p:pic>
          <p:nvPicPr>
            <p:cNvPr id="11" name="图片 10" descr="珊瑚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53499" y="5953147"/>
              <a:ext cx="3234055" cy="90675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706567" y="1004543"/>
            <a:ext cx="11445719" cy="5683301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珊瑚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5270078" y="5108394"/>
            <a:ext cx="7583984" cy="2126265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3989478" y="4109924"/>
            <a:ext cx="4879795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3989478" y="2656251"/>
            <a:ext cx="4879795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71021" y="2872997"/>
            <a:ext cx="5116709" cy="9482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6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/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7" name="图片 6" descr="珊瑚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08744" y="320781"/>
            <a:ext cx="12241262" cy="6591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10" descr="水母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rot="18593135" flipH="1">
            <a:off x="-17413" y="40851"/>
            <a:ext cx="1301279" cy="1731818"/>
          </a:xfrm>
          <a:prstGeom prst="rect">
            <a:avLst/>
          </a:prstGeom>
        </p:spPr>
      </p:pic>
      <p:pic>
        <p:nvPicPr>
          <p:cNvPr id="12" name="图片 11" descr="珊瑚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51688" y="1317443"/>
            <a:ext cx="10152844" cy="763130"/>
          </a:xfrm>
        </p:spPr>
        <p:txBody>
          <a:bodyPr anchor="ctr"/>
          <a:lstStyle>
            <a:lvl1pPr>
              <a:defRPr sz="3375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351174" y="2281797"/>
            <a:ext cx="10153055" cy="363341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珊瑚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0"/>
            <a:ext cx="5087243" cy="72413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15094" y="812487"/>
            <a:ext cx="4176563" cy="930183"/>
          </a:xfrm>
        </p:spPr>
        <p:txBody>
          <a:bodyPr anchor="ctr"/>
          <a:lstStyle>
            <a:lvl1pPr>
              <a:defRPr sz="3795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8891" y="1860367"/>
            <a:ext cx="4172766" cy="431681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380172" y="811999"/>
            <a:ext cx="6834375" cy="5365889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5" name="图片 14" descr="水母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rot="5231992">
            <a:off x="80842" y="120516"/>
            <a:ext cx="1068502" cy="98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858750" cy="28095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45469" y="823877"/>
            <a:ext cx="11576672" cy="660620"/>
          </a:xfrm>
        </p:spPr>
        <p:txBody>
          <a:bodyPr anchor="ctr"/>
          <a:lstStyle>
            <a:lvl1pPr algn="ctr">
              <a:defRPr sz="3795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45469" y="1750263"/>
            <a:ext cx="11576224" cy="873233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46286" y="2961400"/>
            <a:ext cx="11565281" cy="3618223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9" name="图片 18" descr="水母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rot="5231992">
            <a:off x="11687440" y="194135"/>
            <a:ext cx="1068502" cy="98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303944"/>
            <a:ext cx="12858750" cy="192870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2" name="图片 11" descr="珊瑚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98882" y="6630599"/>
            <a:ext cx="2155180" cy="604060"/>
          </a:xfrm>
          <a:prstGeom prst="rect">
            <a:avLst/>
          </a:prstGeom>
        </p:spPr>
      </p:pic>
      <p:pic>
        <p:nvPicPr>
          <p:cNvPr id="14" name="图片 13" descr="水母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231992">
            <a:off x="393799" y="194210"/>
            <a:ext cx="1068214" cy="9804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37875" y="706180"/>
            <a:ext cx="11576672" cy="596077"/>
          </a:xfrm>
        </p:spPr>
        <p:txBody>
          <a:bodyPr anchor="ctr"/>
          <a:lstStyle>
            <a:lvl1pPr algn="ctr">
              <a:defRPr sz="3375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37914" y="1773043"/>
            <a:ext cx="11591859" cy="338662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626484" y="5463403"/>
            <a:ext cx="11603250" cy="1066863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母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3531823">
            <a:off x="362992" y="6268966"/>
            <a:ext cx="470818" cy="431950"/>
          </a:xfrm>
          <a:prstGeom prst="rect">
            <a:avLst/>
          </a:prstGeom>
        </p:spPr>
      </p:pic>
      <p:pic>
        <p:nvPicPr>
          <p:cNvPr id="14" name="图片 13" descr="珊瑚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pic>
        <p:nvPicPr>
          <p:cNvPr id="15" name="图片 14" descr="水母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3278290">
            <a:off x="-23440" y="6518761"/>
            <a:ext cx="630213" cy="578612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0" y="0"/>
            <a:ext cx="12858750" cy="9643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1297" y="250580"/>
            <a:ext cx="11641219" cy="466108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11297" y="1754060"/>
            <a:ext cx="5634563" cy="305252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583781" y="1754060"/>
            <a:ext cx="5661141" cy="305252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603703" y="5079940"/>
            <a:ext cx="5634563" cy="82387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595172" y="5076143"/>
            <a:ext cx="5661141" cy="82387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1011626"/>
            <a:ext cx="12858750" cy="52093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0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9" name="图片 8" descr="水母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rot="18593135" flipH="1">
            <a:off x="277267" y="308727"/>
            <a:ext cx="1301279" cy="1731818"/>
          </a:xfrm>
          <a:prstGeom prst="rect">
            <a:avLst/>
          </a:prstGeom>
        </p:spPr>
      </p:pic>
      <p:pic>
        <p:nvPicPr>
          <p:cNvPr id="11" name="图片 10" descr="水母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 rot="18593135" flipH="1">
            <a:off x="10493946" y="3837323"/>
            <a:ext cx="4427562" cy="2966726"/>
          </a:xfrm>
          <a:prstGeom prst="rect">
            <a:avLst/>
          </a:prstGeom>
        </p:spPr>
      </p:pic>
      <p:pic>
        <p:nvPicPr>
          <p:cNvPr id="13" name="图片 12" descr="水母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6832360" flipH="1">
            <a:off x="11106745" y="4057651"/>
            <a:ext cx="1535683" cy="1533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606078" y="1412360"/>
            <a:ext cx="9644063" cy="2517190"/>
          </a:xfrm>
        </p:spPr>
        <p:txBody>
          <a:bodyPr anchor="b"/>
          <a:lstStyle>
            <a:lvl1pPr algn="ctr">
              <a:defRPr sz="633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605670" y="4073823"/>
            <a:ext cx="9644063" cy="1746467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703213" y="397126"/>
            <a:ext cx="12182996" cy="6860302"/>
            <a:chOff x="1027" y="593"/>
            <a:chExt cx="18191" cy="10244"/>
          </a:xfrm>
        </p:grpSpPr>
        <p:grpSp>
          <p:nvGrpSpPr>
            <p:cNvPr id="7" name="组合 6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4953" y="593"/>
              <a:ext cx="9295" cy="9295"/>
              <a:chOff x="354673" y="1622121"/>
              <a:chExt cx="3259635" cy="3259633"/>
            </a:xfrm>
            <a:effectLst/>
          </p:grpSpPr>
          <p:sp>
            <p:nvSpPr>
              <p:cNvPr id="8" name="MH_Others_1"/>
              <p:cNvSpPr/>
              <p:nvPr>
                <p:custDataLst>
                  <p:tags r:id="rId5"/>
                </p:custDataLst>
              </p:nvPr>
            </p:nvSpPr>
            <p:spPr>
              <a:xfrm>
                <a:off x="962458" y="2229905"/>
                <a:ext cx="2044065" cy="2044065"/>
              </a:xfrm>
              <a:prstGeom prst="ellipse">
                <a:avLst/>
              </a:prstGeom>
              <a:noFill/>
              <a:ln>
                <a:solidFill>
                  <a:schemeClr val="bg1">
                    <a:alpha val="1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916" tIns="49356" rIns="94916" bIns="49356" rtlCol="0" anchor="ctr">
                <a:normAutofit/>
              </a:bodyPr>
              <a:lstStyle/>
              <a:p>
                <a:pPr algn="ctr"/>
                <a:endParaRPr lang="zh-CN" altLang="en-US" sz="200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9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幼圆" panose="02010509060101010101" pitchFamily="49" charset="-122"/>
                  <a:cs typeface="幼圆" panose="020105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MH_Others_2"/>
              <p:cNvSpPr/>
              <p:nvPr>
                <p:custDataLst>
                  <p:tags r:id="rId6"/>
                </p:custDataLst>
              </p:nvPr>
            </p:nvSpPr>
            <p:spPr>
              <a:xfrm>
                <a:off x="354673" y="1622121"/>
                <a:ext cx="3259635" cy="3259633"/>
              </a:xfrm>
              <a:prstGeom prst="ellipse">
                <a:avLst/>
              </a:prstGeom>
              <a:noFill/>
              <a:ln>
                <a:solidFill>
                  <a:schemeClr val="bg1">
                    <a:alpha val="1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916" tIns="49356" rIns="94916" bIns="49356" rtlCol="0" anchor="ctr">
                <a:normAutofit/>
              </a:bodyPr>
              <a:lstStyle/>
              <a:p>
                <a:pPr algn="ctr"/>
                <a:endParaRPr lang="zh-CN" altLang="en-US" sz="200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9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幼圆" panose="02010509060101010101" pitchFamily="49" charset="-122"/>
                  <a:ea typeface="幼圆" panose="02010509060101010101" pitchFamily="49" charset="-122"/>
                  <a:cs typeface="幼圆" panose="020105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MH_Others_3"/>
              <p:cNvSpPr/>
              <p:nvPr>
                <p:custDataLst>
                  <p:tags r:id="rId7"/>
                </p:custDataLst>
              </p:nvPr>
            </p:nvSpPr>
            <p:spPr>
              <a:xfrm>
                <a:off x="1112318" y="2379765"/>
                <a:ext cx="1744345" cy="1744345"/>
              </a:xfrm>
              <a:prstGeom prst="ellipse">
                <a:avLst/>
              </a:prstGeom>
              <a:noFill/>
              <a:ln>
                <a:solidFill>
                  <a:schemeClr val="bg1">
                    <a:alpha val="1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916" tIns="49356" rIns="94916" bIns="49356" rtlCol="0" anchor="ctr">
                <a:normAutofit/>
              </a:bodyPr>
              <a:lstStyle/>
              <a:p>
                <a:pPr lvl="0" algn="ctr"/>
                <a:endParaRPr lang="en-US" altLang="zh-CN" sz="422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幼圆" panose="02010509060101010101" pitchFamily="49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1" name="图片 10" descr="鱼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0337" y="6380"/>
              <a:ext cx="7676" cy="2211"/>
            </a:xfrm>
            <a:prstGeom prst="rect">
              <a:avLst/>
            </a:prstGeom>
          </p:spPr>
        </p:pic>
        <p:pic>
          <p:nvPicPr>
            <p:cNvPr id="12" name="图片 11" descr="珊瑚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3378" y="5801"/>
              <a:ext cx="15840" cy="5036"/>
            </a:xfrm>
            <a:prstGeom prst="rect">
              <a:avLst/>
            </a:prstGeom>
          </p:spPr>
        </p:pic>
        <p:pic>
          <p:nvPicPr>
            <p:cNvPr id="13" name="图片 12" descr="水草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>
              <a:off x="3378" y="1890"/>
              <a:ext cx="15840" cy="8609"/>
            </a:xfrm>
            <a:prstGeom prst="rect">
              <a:avLst/>
            </a:prstGeom>
          </p:spPr>
        </p:pic>
        <p:pic>
          <p:nvPicPr>
            <p:cNvPr id="14" name="图片 13" descr="草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>
              <a:off x="1231" y="1182"/>
              <a:ext cx="7991" cy="9618"/>
            </a:xfrm>
            <a:prstGeom prst="rect">
              <a:avLst/>
            </a:prstGeom>
          </p:spPr>
        </p:pic>
        <p:pic>
          <p:nvPicPr>
            <p:cNvPr id="15" name="图片 14" descr="水母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027" y="3407"/>
              <a:ext cx="9858" cy="6269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 userDrawn="1">
              <p:custDataLst>
                <p:tags r:id="rId18"/>
              </p:custDataLst>
            </p:nvPr>
          </p:nvCxnSpPr>
          <p:spPr>
            <a:xfrm>
              <a:off x="8995" y="5611"/>
              <a:ext cx="1209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2117630" y="2010526"/>
            <a:ext cx="8623490" cy="1610046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lnSpc>
                <a:spcPct val="100000"/>
              </a:lnSpc>
              <a:defRPr sz="10545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0"/>
            </p:custDataLst>
          </p:nvPr>
        </p:nvSpPr>
        <p:spPr>
          <a:xfrm>
            <a:off x="2117630" y="3837891"/>
            <a:ext cx="8623490" cy="59194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42"/>
            <a:ext cx="12858750" cy="7234617"/>
            <a:chOff x="0" y="40"/>
            <a:chExt cx="12192000" cy="6859865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"/>
              <a:ext cx="12192000" cy="6857919"/>
            </a:xfrm>
            <a:prstGeom prst="rect">
              <a:avLst/>
            </a:prstGeom>
          </p:spPr>
        </p:pic>
        <p:pic>
          <p:nvPicPr>
            <p:cNvPr id="9" name="图片 8" descr="珊瑚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953499" y="5953147"/>
              <a:ext cx="3234055" cy="9067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706516" y="1004543"/>
            <a:ext cx="11445719" cy="5683301"/>
          </a:xfrm>
        </p:spPr>
        <p:txBody>
          <a:bodyPr vert="horz" lIns="90000" tIns="46800" rIns="90000" bIns="4680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草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51222" y="816352"/>
            <a:ext cx="5351785" cy="6441077"/>
          </a:xfrm>
          <a:prstGeom prst="rect">
            <a:avLst/>
          </a:prstGeom>
        </p:spPr>
      </p:pic>
      <p:pic>
        <p:nvPicPr>
          <p:cNvPr id="9" name="图片 8" descr="水母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262336" y="1434476"/>
            <a:ext cx="6602164" cy="4198285"/>
          </a:xfrm>
          <a:prstGeom prst="rect">
            <a:avLst/>
          </a:prstGeom>
        </p:spPr>
      </p:pic>
      <p:pic>
        <p:nvPicPr>
          <p:cNvPr id="10" name="图片 9" descr="水草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2262336" y="1372194"/>
            <a:ext cx="10608469" cy="5765360"/>
          </a:xfrm>
          <a:prstGeom prst="rect">
            <a:avLst/>
          </a:prstGeom>
        </p:spPr>
      </p:pic>
      <p:pic>
        <p:nvPicPr>
          <p:cNvPr id="11" name="图片 10" descr="鱼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6922963" y="4272621"/>
            <a:ext cx="5140821" cy="1480684"/>
          </a:xfrm>
          <a:prstGeom prst="rect">
            <a:avLst/>
          </a:prstGeom>
        </p:spPr>
      </p:pic>
      <p:sp>
        <p:nvSpPr>
          <p:cNvPr id="12" name="椭圆 308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78565" y="4363179"/>
            <a:ext cx="169664" cy="1696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zh-CN" altLang="en-US" sz="26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幼圆" panose="02010509060101010101" pitchFamily="49" charset="-122"/>
              <a:cs typeface="幼圆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3" name="图片 12" descr="珊瑚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5270078" y="5108394"/>
            <a:ext cx="7583984" cy="2126265"/>
          </a:xfrm>
          <a:prstGeom prst="rect">
            <a:avLst/>
          </a:prstGeom>
        </p:spPr>
      </p:pic>
      <p:sp>
        <p:nvSpPr>
          <p:cNvPr id="14" name="MH_Others_2"/>
          <p:cNvSpPr/>
          <p:nvPr>
            <p:custDataLst>
              <p:tags r:id="rId14"/>
            </p:custDataLst>
          </p:nvPr>
        </p:nvSpPr>
        <p:spPr>
          <a:xfrm>
            <a:off x="4227984" y="983860"/>
            <a:ext cx="4402782" cy="4393835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5"/>
            </p:custDataLst>
          </p:nvPr>
        </p:nvCxnSpPr>
        <p:spPr>
          <a:xfrm>
            <a:off x="4894027" y="4252478"/>
            <a:ext cx="3070696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6"/>
            </p:custDataLst>
          </p:nvPr>
        </p:nvCxnSpPr>
        <p:spPr>
          <a:xfrm>
            <a:off x="4894027" y="3574548"/>
            <a:ext cx="3070696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4341094" y="3669825"/>
            <a:ext cx="4176563" cy="50569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lnSpc>
                <a:spcPct val="100000"/>
              </a:lnSpc>
              <a:defRPr sz="2955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珊瑚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706567" y="1004543"/>
            <a:ext cx="5572169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-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580066" y="1013919"/>
            <a:ext cx="5572169" cy="5683301"/>
          </a:xfrm>
        </p:spPr>
        <p:txBody>
          <a:bodyPr>
            <a:noAutofit/>
          </a:bodyPr>
          <a:lstStyle>
            <a:lvl1pPr>
              <a:defRPr sz="1685" u="none" strike="noStrike" kern="1200" cap="none" spc="-20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85" u="none" strike="noStrike" kern="1200" cap="none" spc="-20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85" u="none" strike="noStrike" kern="1200" cap="none" spc="-20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85" u="none" strike="noStrike" kern="1200" cap="none" spc="-20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85" u="none" strike="noStrike" kern="1200" cap="none" spc="-200" normalizeH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-20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-20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-20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珊瑚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43145" y="6278342"/>
            <a:ext cx="3410917" cy="956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06516" y="467448"/>
            <a:ext cx="11445719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706567" y="1004543"/>
            <a:ext cx="5572169" cy="401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706562" y="1483363"/>
            <a:ext cx="5572125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576768" y="1004543"/>
            <a:ext cx="5572169" cy="401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576768" y="1483363"/>
            <a:ext cx="5572169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水母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 flipH="1">
            <a:off x="6263283" y="2530758"/>
            <a:ext cx="6602164" cy="4198285"/>
          </a:xfrm>
          <a:prstGeom prst="rect">
            <a:avLst/>
          </a:prstGeom>
        </p:spPr>
      </p:pic>
      <p:pic>
        <p:nvPicPr>
          <p:cNvPr id="8" name="图片 7" descr="珊瑚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270078" y="5108394"/>
            <a:ext cx="7583984" cy="2126265"/>
          </a:xfrm>
          <a:prstGeom prst="rect">
            <a:avLst/>
          </a:prstGeom>
        </p:spPr>
      </p:pic>
      <p:pic>
        <p:nvPicPr>
          <p:cNvPr id="9" name="图片 8" descr="鱼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 rot="20640000" flipH="1">
            <a:off x="474836" y="6015154"/>
            <a:ext cx="4957316" cy="14277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5" Type="http://schemas.openxmlformats.org/officeDocument/2006/relationships/theme" Target="../theme/theme2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slideLayout" Target="../slideLayouts/slideLayout4.xml"/><Relationship Id="rId19" Type="http://schemas.openxmlformats.org/officeDocument/2006/relationships/tags" Target="../tags/tag159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706516" y="467443"/>
            <a:ext cx="11445719" cy="46610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706516" y="1004543"/>
            <a:ext cx="11445719" cy="568330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927853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341094" y="6696722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9081492" y="6696722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 u="none" strike="noStrike" kern="1200" cap="none" spc="0" normalizeH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l" defTabSz="964565" rtl="0" eaLnBrk="1" fontAlgn="auto" latinLnBrk="0" hangingPunct="1">
        <a:lnSpc>
          <a:spcPct val="120000"/>
        </a:lnSpc>
        <a:spcBef>
          <a:spcPct val="0"/>
        </a:spcBef>
        <a:buNone/>
        <a:defRPr sz="2530" b="1" u="none" strike="noStrike" kern="1200" cap="none" spc="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4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5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1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6.xml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4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5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6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7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8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9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1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2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3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4.xml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5.xml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6.xml"/><Relationship Id="rId1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7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8.xml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9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3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06120" y="2047240"/>
            <a:ext cx="11521440" cy="923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校园贷风险防范主题教育班会</a:t>
            </a:r>
            <a:endParaRPr lang="zh-CN" altLang="en-US" sz="600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1690" y="4183380"/>
            <a:ext cx="56375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生态环境学院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级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专业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班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2021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17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日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489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常见校园贷形式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2065479"/>
            <a:ext cx="53813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一种是串通“职业培训机构”举办职业指导讲座，夸大培训效果，与学生签订声称能提高综合技能的培训合同，并与贷款公司勾结，诱导学生贷款支付学费，从中诈骗学生。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3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815783"/>
            <a:ext cx="5275580" cy="34283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51350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常见校园贷形式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2320181"/>
            <a:ext cx="53813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还有一种更为极端的，要求学生提供照片、视频、身份证和家属电话号码等作为贷款抵押和担保，一旦学生无法如期还款，便以此威胁，勒索钱财。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6146" name="Picture 2" descr="C:\Users\ccb\Desktop\校园贷\1\19077106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23" y="2176165"/>
            <a:ext cx="476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489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常见校园贷形式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28574" y="1240061"/>
            <a:ext cx="11090672" cy="873799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7F1513"/>
                </a:solidFill>
              </a:rPr>
              <a:t>  </a:t>
            </a:r>
            <a:r>
              <a:rPr lang="zh-CN" altLang="en-US" sz="40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        学生盲目消费的需求</a:t>
            </a:r>
            <a:endParaRPr lang="zh-CN" altLang="en-US" sz="4000" b="1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" name="内容占位符 3" descr="2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5720" y="2392189"/>
            <a:ext cx="8175852" cy="4064518"/>
          </a:xfr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1604645" y="2607945"/>
            <a:ext cx="10596245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二、“校园贷”典型案例</a:t>
            </a:r>
            <a:endParaRPr lang="zh-CN" altLang="en-US" sz="66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</a:t>
            </a:r>
            <a:r>
              <a:rPr lang="en-US" altLang="zh-CN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典型案例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1593079"/>
            <a:ext cx="5381329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21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岁的大学生郑德幸死了。他以决绝的方式，从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楼跳下。他并且参与非法赌球活动，利用同学的身份证件骗取校园贷款欠下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60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多万巨款。一个缺乏约束和自制力的男孩，遭遇野蛮生长的贷款网络，“合谋”之下，最后因债务缠身无力偿还在山东青岛跳楼自杀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走向毁灭。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61" y="1593080"/>
            <a:ext cx="5559612" cy="43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”校园贷”典型案例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964879" y="1960136"/>
            <a:ext cx="8286808" cy="45890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肥某职业学校一大二女生，就通过裸贷借钱用来和男友花销。借来自用的本金不到5万元，一年不到，欠下的贷款本金已高达30万元，本息合计更是达50多万元。因还不起钱，其裸持身份证照片被曝上网。裸条借贷恶性发酵导致“肉偿”事件。某大三女生借贷后因利息太高无法偿还，被放贷人杨某威胁以卖淫还债，2017年1月，甘肃省定西市警方抓获了杨某，他曾胁迫两位裸贷女子发生性关系，这是全国首例因裸贷而被刑拘的事件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”校园贷”典型案例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532890" y="1960245"/>
            <a:ext cx="9217025" cy="260985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某大四学生阿木（化名），一年时间，因为“校园贷”，他从一个年年拿奖学金的优等生，变成了一个经常旷课、一学期补考七门，并且四处躲债的边缘人。后来，由于长期地旷课和挂科，阿木和父母商量后不得不办理了退学手续，跟父母回到他们打工的地方生活。据郑老师估计，阿木有超过10万元的贷款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”校园贷”典型案例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85064" y="1312069"/>
            <a:ext cx="11090672" cy="873799"/>
          </a:xfrm>
        </p:spPr>
        <p:txBody>
          <a:bodyPr/>
          <a:lstStyle/>
          <a:p>
            <a:r>
              <a:rPr lang="en-US" altLang="zh-CN" dirty="0" smtClean="0"/>
              <a:t>         </a:t>
            </a:r>
            <a:r>
              <a:rPr lang="en-US" altLang="zh-CN" dirty="0" smtClean="0">
                <a:solidFill>
                  <a:srgbClr val="92D050"/>
                </a:solidFill>
              </a:rPr>
              <a:t>   </a:t>
            </a:r>
            <a:r>
              <a:rPr lang="zh-CN" altLang="en-US" b="1" dirty="0" smtClean="0">
                <a:solidFill>
                  <a:srgbClr val="92D05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惨痛的教训</a:t>
            </a:r>
            <a:endParaRPr lang="zh-CN" altLang="en-US" b="1" dirty="0" smtClean="0">
              <a:solidFill>
                <a:srgbClr val="92D05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12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6847" y="2248173"/>
            <a:ext cx="9074336" cy="4176464"/>
          </a:xfr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892935" y="2752090"/>
            <a:ext cx="91744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三、“校园贷”的危害</a:t>
            </a:r>
            <a:endParaRPr lang="zh-CN" altLang="en-US" sz="66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4974323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高利息也意味着高风险，尤其对于涉世未深的大学生来说。网络借贷平台的安全缺陷和风险漏洞，在很大程度上给“校园贷”乱象添了一把“柴火”。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网贷分期平台火热背后却暗藏猫腻。通过梳理发现，部分网贷分期平台通过四大招数使得大学生成为其“羔羊”，进而获利。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12" name="图片 1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7030" y="1960245"/>
            <a:ext cx="5411470" cy="4006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3909060" y="3235960"/>
            <a:ext cx="450024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二、“校园贷”典型案例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9"/>
          <p:cNvSpPr>
            <a:spLocks noChangeArrowheads="1"/>
          </p:cNvSpPr>
          <p:nvPr/>
        </p:nvSpPr>
        <p:spPr bwMode="auto">
          <a:xfrm>
            <a:off x="3908965" y="2207093"/>
            <a:ext cx="406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一、“校园贷”是什么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3908965" y="4264865"/>
            <a:ext cx="406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三、“校园贷”的危害</a:t>
            </a:r>
            <a:endParaRPr lang="zh-CN" altLang="en-US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3908965" y="5344736"/>
            <a:ext cx="550926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四、理性消费  </a:t>
            </a:r>
            <a:r>
              <a:rPr lang="zh-CN" alt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远离“</a:t>
            </a:r>
            <a:r>
              <a:rPr lang="zh-CN" alt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校园贷“</a:t>
            </a:r>
            <a:endParaRPr lang="zh-CN" altLang="en-US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3" descr="IMG_256"/>
          <p:cNvPicPr>
            <a:picLocks noChangeAspect="1"/>
          </p:cNvPicPr>
          <p:nvPr/>
        </p:nvPicPr>
        <p:blipFill>
          <a:blip r:embed="rId1"/>
          <a:srcRect l="16907" t="8146" r="23881"/>
          <a:stretch>
            <a:fillRect/>
          </a:stretch>
        </p:blipFill>
        <p:spPr>
          <a:xfrm>
            <a:off x="9309735" y="447675"/>
            <a:ext cx="3024505" cy="2434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4981575" y="775335"/>
            <a:ext cx="289560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/>
            <a:r>
              <a:rPr lang="zh-CN" altLang="en-US" sz="4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4974323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一些网贷平台过分宣传和夸大分期产品、现金小额贷款的低门槛、零首付、零利息、免担保等信息“引鱼上钩”。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但是大学生既没进征信，也没有收入，从风控理论上说，他们是高风险人群。金融机构是经营风险的组织，风险越大，要求的回报越高。为了平衡信贷风险，校园贷的利率必然会高。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65" name="Picture 47" descr="45_meitu_1_meitu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646" y="1600101"/>
            <a:ext cx="5546353" cy="381642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4974323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高风险的另外一种表现是用户信息安全存疑。“没有贷款却收到了催收短信”，“没有注册过却被冒名注册”，趣分期陷“被注册”罗生门事件也值得深思。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各类分期消费平台抢占用户市场通常使用粗暴的推广方式，为了冲量冲业绩，“刷用户”是常事。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7170" name="Picture 2" descr="C:\Users\ccb\Desktop\校园贷\1\u=3677853873,1527104642&amp;fm=27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35" y="1537949"/>
            <a:ext cx="5396971" cy="39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5766411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分期或者贷款前，少有学生会认真读一遍“合同”，再按下“确认”键。以校园贷款平台（分期乐）的服务协议标准条款，在免责条款里，这些情况下出现任何问题，校园贷款平台不承担责任也不赔偿，比如电信设备出现故障不能进行数据传输的；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或是由于黑客攻击、电信部门有技术调整或故障、网站升级、银行方面的问题等原因而造成的服务中断或者延迟。 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8194" name="Picture 2" descr="C:\Users\ccb\Desktop\校园贷\1\01e4a159567e0fa8012193a3c53674.jpg@1280w_1l_2o_100s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15" y="1744117"/>
            <a:ext cx="49142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562239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在校大学生没有稳定的收入来源，一旦资金紧张，很容易还不上贷款。“还款困难户”的学生，除了找家里的“坚强后盾”外，受访者中有的通过兼职打工， 有的则选择冒险“拆东墙补西墙”——再借一家平台补上家亏空，身陷“连环贷”的泥沼之中，在未来面临越来越多的欠款和利息…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10243" name="Picture 3" descr="C:\Users\ccb\Desktop\校园贷\1\u=2793778835,779580017&amp;fm=27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39" y="1619704"/>
            <a:ext cx="4752685" cy="38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240061"/>
            <a:ext cx="576641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若按正常的法律程序，对于不能按期还款的借款者，放贷者只能到法院起诉，胜诉之后再申请法院强制执行，从而追回全部或部分欠款，不会威胁借款者人身自由和安全，更不存在让大学生的父母代为偿还、让大学生毕不了业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3" name="矩形 2"/>
          <p:cNvSpPr/>
          <p:nvPr/>
        </p:nvSpPr>
        <p:spPr>
          <a:xfrm>
            <a:off x="956767" y="4756874"/>
            <a:ext cx="11089233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但实际上，大多数放贷公司或平台会将此工作外包给催收机构，这就存在某些不文明的催收方式，如采取短信、电话甚至上门骚扰或收取高额逾期费用、口头恐吓、胁迫、跟踪、盯梢、非法拘禁等极端手段，严重影响大学生正常学习生活和心理健康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1266" name="Picture 2" descr="C:\Users\ccb\Desktop\校园贷\1\20546-16112314121J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15" y="1303064"/>
            <a:ext cx="5129830" cy="34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校园贷的危害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3004" y="1418332"/>
            <a:ext cx="7278579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不仅如此，记者还发现，还款时一旦发生逾期，随之而来的“利滚利”更是十分惊人。“名校贷”会收取逾期未还金额的0.5%/天作为违约金，“趣分期”则要收取贷款金额的1%/天。还有少数小贷公司会收取贷款金额7%至8%作为违约金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不仅违约金吓人，有的平台还收取一定的押金和服务费，比如，明面上是每个月5%的利率，可还设置了5%的服务费，而这些还款细节，在学生前期咨询时，很多公司客服的态度模棱两可。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12290" name="Picture 2" descr="C:\Users\ccb\Desktop\校园贷\1\u=2981853614,1250561559&amp;fm=27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83" y="1933154"/>
            <a:ext cx="3888432" cy="42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93040" y="2106930"/>
            <a:ext cx="125310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四、理性消费  远离非法</a:t>
            </a:r>
            <a:r>
              <a:rPr lang="en-US" altLang="zh-CN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校园贷</a:t>
            </a:r>
            <a:r>
              <a:rPr lang="en-US" altLang="zh-CN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en-US" altLang="zh-CN" sz="66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00751" y="505111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28574" y="1312069"/>
            <a:ext cx="11090672" cy="4286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zh-CN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中央电视台专题报道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揭穿“校园贷”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9" name="Picture 2" descr="https://p0.ssl.qhimgs4.com/t0169fe3e94c198385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08" y="2117110"/>
            <a:ext cx="59436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986" y="2117180"/>
            <a:ext cx="473583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央视曝光了一段校园贷逼债视频!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学生借6000元，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却因利滚利后欠百万巨债。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砸家门!家门口写红字!胶水堵锁眼!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逼家长替孩子还钱!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催债方式无所不用其极!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100" y="1960245"/>
            <a:ext cx="366395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校学生如何树立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消费观，远离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非法</a:t>
            </a: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校园贷呢？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13314" name="Picture 2" descr="C:\Users\ccb\Desktop\校园贷\1\27ea1c474d0b4c39a5dc36fa201986ae_t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46" y="1518699"/>
            <a:ext cx="7848872" cy="4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>
          <a:xfrm>
            <a:off x="1023004" y="1312069"/>
            <a:ext cx="742259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理性消费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不少家庭条件不太好的学生，面对光怪陆离的城市生活，以及周围同学无意间的攀比，渐渐失去了平衡心，想着只借一次，尽快打工赚钱就能还上，谁知一步步落入校园贷陷阱，最终酿成大祸。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只要大学生还存在着各类层出不穷的消费需求，不能控制自己的过度欲望，无论有关部门如何严打，都难以根除此类现象。最关键的还是当代大学生要树立正确的消费意识，自觉抵制各种非理性消费的诱惑。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4338" name="Picture 2" descr="C:\Users\ccb\Desktop\校园贷\1\res_10_01_attpic_brie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55" y="2108382"/>
            <a:ext cx="4191000" cy="36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635" y="2896235"/>
            <a:ext cx="856488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一、“校园贷”是什么</a:t>
            </a:r>
            <a:endParaRPr lang="zh-CN" altLang="en-US" sz="66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>
          <a:xfrm>
            <a:off x="1023004" y="1312069"/>
            <a:ext cx="7278579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考虑家人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贷悲剧多数与大学生不切实际的消费有关，而大多学生的家庭并不富裕，在大手大脚花钱的同时，或许更应该去想想父母。他们或是农民，或是城市低收入者，或是一般的上班族，辛辛苦苦，省吃俭用，倾注半生心血把我们送到学校，我们在践行着“及时行乐”，但是他们却在负重前行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所有超出目前家庭承受范围的消费水平，都应该事先考虑到可能对家人造成的伤害。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85835" y="2320290"/>
            <a:ext cx="3963035" cy="3098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>
          <a:xfrm>
            <a:off x="1023004" y="1312069"/>
            <a:ext cx="720657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独立承担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虽然多数没有经济能力，但已经是成年人，要为自己的行为负责，学会独立承担后果，不能闯了祸，扔下一堆烂摊子，让父母来收拾。虽然高利贷不受法律保护，但是本金和正常的利息属于“欠债还钱，天经地义”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大学生在选择了超出当前能力的消费时，应提前做好准备，打工赚钱，自己解决，而不是一味地拆东墙补西墙，导致缺口越来越大，酿成悲剧。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6386" name="Picture 2" descr="C:\Users\ccb\Desktop\校园贷\1\0123c859567e11a8012193a3bd1bbf.jpg@1280w_1l_2o_100sh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91" y="2519077"/>
            <a:ext cx="3768285" cy="34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>
          <a:xfrm>
            <a:off x="1032996" y="1600101"/>
            <a:ext cx="4686291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学会理财  理性消费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除了量力而行，大学生还可以养成随手记账的好习惯，努力做到开源节流，定期分析自己的日常支出，有哪些是可以避免的，及时优化自己的消费结构。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 descr="C:\Users\ccb\Desktop\校园贷\1\u=2165267756,2306881011&amp;fm=214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46" y="1608873"/>
            <a:ext cx="5162550" cy="41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41224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理性消费  远离“校园贷“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8" name="矩形 7"/>
          <p:cNvSpPr/>
          <p:nvPr/>
        </p:nvSpPr>
        <p:spPr>
          <a:xfrm>
            <a:off x="1023004" y="1312069"/>
            <a:ext cx="670251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2791" y="1744117"/>
            <a:ext cx="604867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在校大学生们不要相信借贷不用还的说法，要学习金融知识和法律知识，妥善保管好个人信息，不帮他人刷单，有信用卡的不把信用卡借给别人。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Picture 2" descr="C:\Users\ccb\Desktop\校园贷\1\1030223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04" y="1943097"/>
            <a:ext cx="4536653" cy="36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1515" y="253619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谢谢观看</a:t>
            </a:r>
            <a:endParaRPr lang="zh-CN" altLang="en-US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00751" y="520351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校园信贷土壤的产生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1593079"/>
            <a:ext cx="538132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2004年9月，金诚信和广东发展银行联名发行了首张“大学生信用卡”。此后，工行、建行、招行、中信实业银行陆续跟进，大学生信用卡市场一时间火爆起来。其间，不少同学刷卡“冲动”消费，一不小心就沦为“卡奴”，有同学甚至依靠申请助学贷款来还卡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3074" name="Picture 2" descr="C:\Users\ccb\Desktop\校园贷\1\1416964170_VK2z2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31" y="1559822"/>
            <a:ext cx="5200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校园信贷土壤的产生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1593079"/>
            <a:ext cx="5381329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2009年银监会下发通知，明确要求不得向未满18周岁的学生发放信用卡。各大商业银行随后停止针对大学生发放信用卡，这给予了大学生分期购物平台成长土壤。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2014年开始，趣分期、分期乐、爱学贷、名校贷等多家专门针对学生的信用贷款，雨后春笋般冒了出来。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graphicFrame>
        <p:nvGraphicFramePr>
          <p:cNvPr id="4" name="图表 3"/>
          <p:cNvGraphicFramePr/>
          <p:nvPr/>
        </p:nvGraphicFramePr>
        <p:xfrm>
          <a:off x="7293471" y="1853789"/>
          <a:ext cx="4625775" cy="393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校园信贷土壤的产生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1456085"/>
            <a:ext cx="108712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2015年，《全国大学生信用认知调研报告》显示:在弥补资金短缺时，有8.77%的大学生会使用贷款获取资金，其中网络贷款几占一半。经北青报记者梳理，花样繁多的学生网贷途径大致有三类：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870" y="3210560"/>
            <a:ext cx="5972810" cy="3798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8725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3930"/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常见的校园贷网站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41" name="图片 40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594" y="1456085"/>
            <a:ext cx="11727815" cy="4892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8448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常见的校园贷网站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7" name="图片 6" descr="C:\Users\lenovo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3113" y="1528093"/>
            <a:ext cx="11414125" cy="4892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8046" y="482886"/>
            <a:ext cx="2489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63930">
              <a:buClrTx/>
              <a:buSzTx/>
              <a:buFontTx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常见校园贷形式</a:t>
            </a:r>
            <a:endParaRPr lang="zh-CN" altLang="en-US" sz="28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046" y="2065479"/>
            <a:ext cx="5381329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一种是通过互联网平台向在校大学生推送贷款广告，以免抵押、低利息为诱饵诱导学生贷款，并要求缴纳贷款“手续费”“管理费”“保证金”等费用，收到学生支付款项后即将其“拉黑”不再联系。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9" name="直接连接符 48"/>
          <p:cNvSpPr/>
          <p:nvPr/>
        </p:nvSpPr>
        <p:spPr>
          <a:xfrm>
            <a:off x="1048046" y="1096045"/>
            <a:ext cx="10871200" cy="0"/>
          </a:xfrm>
          <a:prstGeom prst="line">
            <a:avLst/>
          </a:prstGeom>
          <a:ln w="95250" cap="flat" cmpd="sng">
            <a:solidFill>
              <a:schemeClr val="accent2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4098" name="Picture 2" descr="C:\Users\ccb\Desktop\校园贷\1\149371318640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23" y="1783614"/>
            <a:ext cx="4762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5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57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TEMPLATE_THUMBS_INDEX" val="1、7、8、10、13、15"/>
  <p:tag name="KSO_WM_TEMPLATE_SUBCATEGORY" val="0"/>
  <p:tag name="KSO_WM_TAG_VERSION" val="1.0"/>
  <p:tag name="KSO_WM_BEAUTIFY_FLAG" val="#wm#"/>
  <p:tag name="KSO_WM_TEMPLATE_CATEGORY" val="custom"/>
  <p:tag name="KSO_WM_TEMPLATE_INDEX" val="20201657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165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66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67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68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69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1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2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3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4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5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6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7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8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79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1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2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3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4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5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6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7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8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89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1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2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3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4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5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6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7.xml><?xml version="1.0" encoding="utf-8"?>
<p:tagLst xmlns:p="http://schemas.openxmlformats.org/presentationml/2006/main">
  <p:tag name="KSO_WM_TEMPLATE_CATEGORY" val="custom"/>
  <p:tag name="KSO_WM_TEMPLATE_INDEX" val="20201657"/>
</p:tagLst>
</file>

<file path=ppt/tags/tag198.xml><?xml version="1.0" encoding="utf-8"?>
<p:tagLst xmlns:p="http://schemas.openxmlformats.org/presentationml/2006/main">
  <p:tag name="KSO_WM_TEMPLATE_CATEGORY" val="custom"/>
  <p:tag name="KSO_WM_TEMPLATE_INDEX" val="2020165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MH" val="20160830104923"/>
  <p:tag name="MH_LIBRARY" val="CONTENTS"/>
  <p:tag name="MH_TYPE" val="OTHERS"/>
  <p:tag name="ID" val="626777"/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8*i*1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  <p:tag name="KSO_WM_SLIDE_BACKGROUND_TYPE" val="general"/>
</p:tagLst>
</file>

<file path=ppt/theme/theme1.xml><?xml version="1.0" encoding="utf-8"?>
<a:theme xmlns:a="http://schemas.openxmlformats.org/drawingml/2006/main" name="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201657">
      <a:dk1>
        <a:srgbClr val="000000"/>
      </a:dk1>
      <a:lt1>
        <a:srgbClr val="FFFFFF"/>
      </a:lt1>
      <a:dk2>
        <a:srgbClr val="0D174E"/>
      </a:dk2>
      <a:lt2>
        <a:srgbClr val="1D2861"/>
      </a:lt2>
      <a:accent1>
        <a:srgbClr val="00CFE5"/>
      </a:accent1>
      <a:accent2>
        <a:srgbClr val="00C2FF"/>
      </a:accent2>
      <a:accent3>
        <a:srgbClr val="00AFFF"/>
      </a:accent3>
      <a:accent4>
        <a:srgbClr val="3392FF"/>
      </a:accent4>
      <a:accent5>
        <a:srgbClr val="A367FF"/>
      </a:accent5>
      <a:accent6>
        <a:srgbClr val="E500CF"/>
      </a:accent6>
      <a:hlink>
        <a:srgbClr val="0563C1"/>
      </a:hlink>
      <a:folHlink>
        <a:srgbClr val="954D72"/>
      </a:folHlink>
    </a:clrScheme>
    <a:fontScheme name="卡通风">
      <a:majorFont>
        <a:latin typeface="幼圆"/>
        <a:ea typeface="汉仪乐喵体W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3293</Words>
  <Application>WPS 演示</Application>
  <PresentationFormat>自定义</PresentationFormat>
  <Paragraphs>153</Paragraphs>
  <Slides>34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幼圆</vt:lpstr>
      <vt:lpstr>汉仪乐喵体W</vt:lpstr>
      <vt:lpstr>微软雅黑</vt:lpstr>
      <vt:lpstr>Arial Unicode MS</vt:lpstr>
      <vt:lpstr>华文彩云</vt:lpstr>
      <vt:lpstr>Calibri Light</vt:lpstr>
      <vt:lpstr>第一PPT，www.1ppt.com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学生盲目消费的需求</vt:lpstr>
      <vt:lpstr>PowerPoint 演示文稿</vt:lpstr>
      <vt:lpstr>PowerPoint 演示文稿</vt:lpstr>
      <vt:lpstr>PowerPoint 演示文稿</vt:lpstr>
      <vt:lpstr>PowerPoint 演示文稿</vt:lpstr>
      <vt:lpstr>            惨痛的教训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中央电视台专题报道   揭穿“校园贷”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创意铅笔</dc:title>
  <dc:creator/>
  <cp:keywords>www.1ppt.com</cp:keywords>
  <dc:description>www.1ppt.com</dc:description>
  <cp:lastModifiedBy>珍珍珍珍珍珍</cp:lastModifiedBy>
  <cp:revision>22</cp:revision>
  <dcterms:created xsi:type="dcterms:W3CDTF">2017-03-14T11:17:00Z</dcterms:created>
  <dcterms:modified xsi:type="dcterms:W3CDTF">2021-05-17T08:29:31Z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F86D58A65B17418EA6CB11941559C631</vt:lpwstr>
  </property>
</Properties>
</file>