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1215" r:id="rId5"/>
    <p:sldId id="1218" r:id="rId6"/>
    <p:sldId id="1220" r:id="rId7"/>
    <p:sldId id="1221" r:id="rId8"/>
    <p:sldId id="1227" r:id="rId9"/>
    <p:sldId id="1222" r:id="rId10"/>
    <p:sldId id="1235" r:id="rId11"/>
    <p:sldId id="1236" r:id="rId12"/>
    <p:sldId id="1237" r:id="rId13"/>
    <p:sldId id="1238" r:id="rId14"/>
    <p:sldId id="1239" r:id="rId15"/>
    <p:sldId id="1240" r:id="rId16"/>
    <p:sldId id="1241" r:id="rId17"/>
    <p:sldId id="1244" r:id="rId18"/>
    <p:sldId id="1245" r:id="rId19"/>
    <p:sldId id="1246" r:id="rId20"/>
    <p:sldId id="1242" r:id="rId21"/>
    <p:sldId id="1243" r:id="rId22"/>
    <p:sldId id="1253" r:id="rId23"/>
    <p:sldId id="1254" r:id="rId24"/>
    <p:sldId id="1255" r:id="rId25"/>
    <p:sldId id="1213" r:id="rId26"/>
    <p:sldId id="1219" r:id="rId27"/>
    <p:sldId id="1230" r:id="rId28"/>
    <p:sldId id="1231" r:id="rId29"/>
    <p:sldId id="1252" r:id="rId30"/>
    <p:sldId id="1192" r:id="rId31"/>
    <p:sldId id="1232" r:id="rId32"/>
    <p:sldId id="1256" r:id="rId33"/>
    <p:sldId id="1207" r:id="rId34"/>
    <p:sldId id="1208" r:id="rId35"/>
    <p:sldId id="1209" r:id="rId36"/>
    <p:sldId id="1233" r:id="rId37"/>
    <p:sldId id="1234" r:id="rId38"/>
    <p:sldId id="1210" r:id="rId39"/>
    <p:sldId id="1259" r:id="rId40"/>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342" y="-78"/>
      </p:cViewPr>
      <p:guideLst>
        <p:guide orient="horz" pos="2186"/>
        <p:guide pos="38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158.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20BA64-F07F-449F-818B-33A662A1FF2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686BAD-D133-458D-A7C0-C2FEB0EC033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1686BAD-D133-458D-A7C0-C2FEB0EC033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image" Target="../media/image3.png"/><Relationship Id="rId13" Type="http://schemas.openxmlformats.org/officeDocument/2006/relationships/tags" Target="../tags/tag10.xml"/><Relationship Id="rId12" Type="http://schemas.openxmlformats.org/officeDocument/2006/relationships/image" Target="../media/image2.png"/><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65.xml"/><Relationship Id="rId7" Type="http://schemas.openxmlformats.org/officeDocument/2006/relationships/image" Target="../media/image6.png"/><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3" Type="http://schemas.openxmlformats.org/officeDocument/2006/relationships/image" Target="../media/image9.png"/><Relationship Id="rId12" Type="http://schemas.openxmlformats.org/officeDocument/2006/relationships/tags" Target="../tags/tag67.xml"/><Relationship Id="rId11" Type="http://schemas.openxmlformats.org/officeDocument/2006/relationships/image" Target="../media/image8.png"/><Relationship Id="rId10" Type="http://schemas.openxmlformats.org/officeDocument/2006/relationships/tags" Target="../tags/tag66.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6.xml"/><Relationship Id="rId8" Type="http://schemas.openxmlformats.org/officeDocument/2006/relationships/tags" Target="../tags/tag105.xml"/><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0" Type="http://schemas.openxmlformats.org/officeDocument/2006/relationships/tags" Target="../tags/tag107.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1" Type="http://schemas.openxmlformats.org/officeDocument/2006/relationships/image" Target="../media/image5.png"/><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2209800" y="2552400"/>
            <a:ext cx="7772400" cy="1015200"/>
          </a:xfrm>
        </p:spPr>
        <p:txBody>
          <a:bodyPr lIns="90000" tIns="46800" rIns="90000" bIns="0" anchor="t" anchorCtr="0">
            <a:normAutofit/>
          </a:bodyPr>
          <a:lstStyle>
            <a:lvl1pPr algn="ctr">
              <a:defRPr sz="6000" u="none" strike="noStrike" kern="1200" cap="none" spc="200" normalizeH="0" baseline="0">
                <a:solidFill>
                  <a:schemeClr val="tx1">
                    <a:lumMod val="75000"/>
                    <a:lumOff val="25000"/>
                  </a:schemeClr>
                </a:solidFill>
                <a:uFillTx/>
                <a:latin typeface="Arial" panose="020B0604020202020204" pitchFamily="34" charset="0"/>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2209800" y="3607200"/>
            <a:ext cx="7772400" cy="478800"/>
          </a:xfrm>
        </p:spPr>
        <p:txBody>
          <a:bodyPr lIns="90000" tIns="0" rIns="90000" bIns="46800">
            <a:normAutofit/>
          </a:bodyPr>
          <a:lstStyle>
            <a:lvl1pPr marL="0" indent="0" algn="ctr">
              <a:lnSpc>
                <a:spcPct val="100000"/>
              </a:lnSpc>
              <a:spcAft>
                <a:spcPts val="0"/>
              </a:spcAft>
              <a:buNone/>
              <a:defRPr sz="2800" b="1" spc="100" baseline="0">
                <a:solidFill>
                  <a:schemeClr val="tx1">
                    <a:lumMod val="75000"/>
                    <a:lumOff val="25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21" name="文本占位符 20"/>
          <p:cNvSpPr>
            <a:spLocks noGrp="1"/>
          </p:cNvSpPr>
          <p:nvPr>
            <p:ph type="body" sz="quarter" idx="13" hasCustomPrompt="1"/>
            <p:custDataLst>
              <p:tags r:id="rId7"/>
            </p:custDataLst>
          </p:nvPr>
        </p:nvSpPr>
        <p:spPr>
          <a:xfrm>
            <a:off x="4535805" y="5446800"/>
            <a:ext cx="3121200" cy="399600"/>
          </a:xfrm>
        </p:spPr>
        <p:txBody>
          <a:bodyPr lIns="91440" tIns="45720" rIns="91440" bIns="45720">
            <a:normAutofit/>
          </a:bodyPr>
          <a:lstStyle>
            <a:lvl1pPr marL="0" indent="0" algn="ctr">
              <a:lnSpc>
                <a:spcPct val="100000"/>
              </a:lnSpc>
              <a:spcAft>
                <a:spcPts val="0"/>
              </a:spcAft>
              <a:buNone/>
              <a:defRPr sz="2000" u="none" strike="noStrike" kern="1200" cap="none" spc="0" normalizeH="0" baseline="0">
                <a:solidFill>
                  <a:schemeClr val="tx1">
                    <a:lumMod val="75000"/>
                    <a:lumOff val="25000"/>
                  </a:schemeClr>
                </a:solidFill>
                <a:uFillTx/>
                <a:latin typeface="Arial" panose="020B0604020202020204" pitchFamily="34" charset="0"/>
              </a:defRPr>
            </a:lvl1pPr>
          </a:lstStyle>
          <a:p>
            <a:pPr lvl="0"/>
            <a:r>
              <a:rPr lang="zh-CN" altLang="en-US" dirty="0"/>
              <a:t>汇报人姓名</a:t>
            </a:r>
            <a:endParaRPr lang="zh-CN" altLang="en-US" dirty="0"/>
          </a:p>
        </p:txBody>
      </p:sp>
      <p:pic>
        <p:nvPicPr>
          <p:cNvPr id="22" name="图片 21" descr="素材6"/>
          <p:cNvPicPr>
            <a:picLocks noChangeAspect="1"/>
          </p:cNvPicPr>
          <p:nvPr>
            <p:custDataLst>
              <p:tags r:id="rId8"/>
            </p:custDataLst>
          </p:nvPr>
        </p:nvPicPr>
        <p:blipFill>
          <a:blip r:embed="rId9"/>
          <a:srcRect l="-2352" b="-27151"/>
          <a:stretch>
            <a:fillRect/>
          </a:stretch>
        </p:blipFill>
        <p:spPr>
          <a:xfrm rot="16200000">
            <a:off x="43180" y="-51435"/>
            <a:ext cx="3862705" cy="3949065"/>
          </a:xfrm>
          <a:prstGeom prst="rect">
            <a:avLst/>
          </a:prstGeom>
        </p:spPr>
      </p:pic>
      <p:grpSp>
        <p:nvGrpSpPr>
          <p:cNvPr id="23" name="组合 22"/>
          <p:cNvGrpSpPr/>
          <p:nvPr>
            <p:custDataLst>
              <p:tags r:id="rId10"/>
            </p:custDataLst>
          </p:nvPr>
        </p:nvGrpSpPr>
        <p:grpSpPr>
          <a:xfrm>
            <a:off x="9029531" y="2818910"/>
            <a:ext cx="3162814" cy="4051712"/>
            <a:chOff x="10534" y="1731"/>
            <a:chExt cx="4828" cy="6337"/>
          </a:xfrm>
        </p:grpSpPr>
        <p:pic>
          <p:nvPicPr>
            <p:cNvPr id="24" name="图片 23" descr="素材4"/>
            <p:cNvPicPr>
              <a:picLocks noChangeAspect="1"/>
            </p:cNvPicPr>
            <p:nvPr>
              <p:custDataLst>
                <p:tags r:id="rId11"/>
              </p:custDataLst>
            </p:nvPr>
          </p:nvPicPr>
          <p:blipFill>
            <a:blip r:embed="rId12"/>
            <a:srcRect t="-3671"/>
            <a:stretch>
              <a:fillRect/>
            </a:stretch>
          </p:blipFill>
          <p:spPr>
            <a:xfrm>
              <a:off x="10534" y="1731"/>
              <a:ext cx="4828" cy="6337"/>
            </a:xfrm>
            <a:prstGeom prst="rect">
              <a:avLst/>
            </a:prstGeom>
          </p:spPr>
        </p:pic>
        <p:pic>
          <p:nvPicPr>
            <p:cNvPr id="25" name="图片 24" descr="素材5"/>
            <p:cNvPicPr>
              <a:picLocks noChangeAspect="1"/>
            </p:cNvPicPr>
            <p:nvPr>
              <p:custDataLst>
                <p:tags r:id="rId13"/>
              </p:custDataLst>
            </p:nvPr>
          </p:nvPicPr>
          <p:blipFill>
            <a:blip r:embed="rId14"/>
            <a:srcRect/>
            <a:stretch>
              <a:fillRect/>
            </a:stretch>
          </p:blipFill>
          <p:spPr>
            <a:xfrm>
              <a:off x="13278" y="5448"/>
              <a:ext cx="2083" cy="2600"/>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3480130" y="2923200"/>
            <a:ext cx="5230800" cy="10152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5400" b="1" i="0" u="none" strike="noStrike" kern="1200" cap="none" spc="3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pic>
        <p:nvPicPr>
          <p:cNvPr id="12" name="图片 11" descr="素材4"/>
          <p:cNvPicPr>
            <a:picLocks noChangeAspect="1"/>
          </p:cNvPicPr>
          <p:nvPr>
            <p:custDataLst>
              <p:tags r:id="rId6"/>
            </p:custDataLst>
          </p:nvPr>
        </p:nvPicPr>
        <p:blipFill>
          <a:blip r:embed="rId7"/>
          <a:srcRect/>
          <a:stretch>
            <a:fillRect/>
          </a:stretch>
        </p:blipFill>
        <p:spPr>
          <a:xfrm rot="16200000" flipH="1">
            <a:off x="8582660" y="3232150"/>
            <a:ext cx="3450590" cy="3783965"/>
          </a:xfrm>
          <a:prstGeom prst="rect">
            <a:avLst/>
          </a:prstGeom>
        </p:spPr>
      </p:pic>
      <p:pic>
        <p:nvPicPr>
          <p:cNvPr id="15" name="图片 14" descr="素材1"/>
          <p:cNvPicPr>
            <a:picLocks noChangeAspect="1"/>
          </p:cNvPicPr>
          <p:nvPr>
            <p:custDataLst>
              <p:tags r:id="rId8"/>
            </p:custDataLst>
          </p:nvPr>
        </p:nvPicPr>
        <p:blipFill>
          <a:blip r:embed="rId9"/>
          <a:srcRect/>
          <a:stretch>
            <a:fillRect/>
          </a:stretch>
        </p:blipFill>
        <p:spPr>
          <a:xfrm flipV="1">
            <a:off x="0" y="0"/>
            <a:ext cx="3006090" cy="2425700"/>
          </a:xfrm>
          <a:prstGeom prst="rect">
            <a:avLst/>
          </a:prstGeom>
        </p:spPr>
      </p:pic>
      <p:pic>
        <p:nvPicPr>
          <p:cNvPr id="16" name="图片 15" descr="素材5"/>
          <p:cNvPicPr>
            <a:picLocks noChangeAspect="1"/>
          </p:cNvPicPr>
          <p:nvPr>
            <p:custDataLst>
              <p:tags r:id="rId10"/>
            </p:custDataLst>
          </p:nvPr>
        </p:nvPicPr>
        <p:blipFill>
          <a:blip r:embed="rId11"/>
          <a:srcRect/>
          <a:stretch>
            <a:fillRect/>
          </a:stretch>
        </p:blipFill>
        <p:spPr>
          <a:xfrm rot="16200000">
            <a:off x="52705" y="640080"/>
            <a:ext cx="1805305" cy="1911350"/>
          </a:xfrm>
          <a:prstGeom prst="rect">
            <a:avLst/>
          </a:prstGeom>
        </p:spPr>
      </p:pic>
      <p:pic>
        <p:nvPicPr>
          <p:cNvPr id="17" name="图片 16" descr="素材8"/>
          <p:cNvPicPr>
            <a:picLocks noChangeAspect="1"/>
          </p:cNvPicPr>
          <p:nvPr>
            <p:custDataLst>
              <p:tags r:id="rId12"/>
            </p:custDataLst>
          </p:nvPr>
        </p:nvPicPr>
        <p:blipFill>
          <a:blip r:embed="rId13"/>
          <a:srcRect/>
          <a:stretch>
            <a:fillRect/>
          </a:stretch>
        </p:blipFill>
        <p:spPr>
          <a:xfrm>
            <a:off x="7697470" y="5485765"/>
            <a:ext cx="1759585" cy="137223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baseline="0">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3"/>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4815185" y="2703600"/>
            <a:ext cx="6495415" cy="1198800"/>
          </a:xfrm>
        </p:spPr>
        <p:txBody>
          <a:bodyPr lIns="91440" tIns="45720" rIns="91440" bIns="45720" anchor="t" anchorCtr="0">
            <a:normAutofit/>
          </a:bodyPr>
          <a:lstStyle>
            <a:lvl1pPr algn="ctr">
              <a:defRPr sz="7200" u="none" strike="noStrike" kern="1200" cap="none" spc="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stStyle>
          <a:p>
            <a:r>
              <a:rPr lang="zh-CN" altLang="en-US" dirty="0"/>
              <a:t>编辑标题</a:t>
            </a:r>
            <a:endParaRPr lang="zh-CN" altLang="en-US" dirty="0"/>
          </a:p>
        </p:txBody>
      </p:sp>
      <p:sp>
        <p:nvSpPr>
          <p:cNvPr id="3" name="文本占位符 2"/>
          <p:cNvSpPr>
            <a:spLocks noGrp="1"/>
          </p:cNvSpPr>
          <p:nvPr>
            <p:ph type="body" idx="1"/>
            <p:custDataLst>
              <p:tags r:id="rId3"/>
            </p:custDataLst>
          </p:nvPr>
        </p:nvSpPr>
        <p:spPr>
          <a:xfrm>
            <a:off x="4815185" y="4359600"/>
            <a:ext cx="6495415" cy="1375200"/>
          </a:xfrm>
        </p:spPr>
        <p:txBody>
          <a:bodyPr lIns="90000" tIns="46800" rIns="90000" bIns="46800">
            <a:normAutofit/>
          </a:bodyPr>
          <a:lstStyle>
            <a:lvl1pPr marL="0" indent="0" eaLnBrk="1" fontAlgn="auto" latinLnBrk="0" hangingPunct="1">
              <a:spcAft>
                <a:spcPts val="0"/>
              </a:spcAft>
              <a:buNone/>
              <a:defRPr kumimoji="0" lang="zh-CN" altLang="en-US" sz="1600" b="0" i="0" u="none" strike="noStrike" kern="1200" cap="none" spc="150" normalizeH="0" baseline="0" noProof="1">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grpSp>
        <p:nvGrpSpPr>
          <p:cNvPr id="7" name="组合 6"/>
          <p:cNvGrpSpPr/>
          <p:nvPr>
            <p:custDataLst>
              <p:tags r:id="rId7"/>
            </p:custDataLst>
          </p:nvPr>
        </p:nvGrpSpPr>
        <p:grpSpPr>
          <a:xfrm>
            <a:off x="1045845" y="1115695"/>
            <a:ext cx="2907665" cy="4837430"/>
            <a:chOff x="1933" y="1591"/>
            <a:chExt cx="4579" cy="7618"/>
          </a:xfrm>
        </p:grpSpPr>
        <p:pic>
          <p:nvPicPr>
            <p:cNvPr id="8" name="图片 7" descr="素材6"/>
            <p:cNvPicPr>
              <a:picLocks noChangeAspect="1"/>
            </p:cNvPicPr>
            <p:nvPr>
              <p:custDataLst>
                <p:tags r:id="rId8"/>
              </p:custDataLst>
            </p:nvPr>
          </p:nvPicPr>
          <p:blipFill>
            <a:blip r:embed="rId9"/>
            <a:stretch>
              <a:fillRect/>
            </a:stretch>
          </p:blipFill>
          <p:spPr>
            <a:xfrm>
              <a:off x="1933" y="1591"/>
              <a:ext cx="4579" cy="7618"/>
            </a:xfrm>
            <a:prstGeom prst="rect">
              <a:avLst/>
            </a:prstGeom>
          </p:spPr>
        </p:pic>
        <p:pic>
          <p:nvPicPr>
            <p:cNvPr id="9" name="图片 8" descr="素材8"/>
            <p:cNvPicPr>
              <a:picLocks noChangeAspect="1"/>
            </p:cNvPicPr>
            <p:nvPr>
              <p:custDataLst>
                <p:tags r:id="rId10"/>
              </p:custDataLst>
            </p:nvPr>
          </p:nvPicPr>
          <p:blipFill>
            <a:blip r:embed="rId11"/>
            <a:stretch>
              <a:fillRect/>
            </a:stretch>
          </p:blipFill>
          <p:spPr>
            <a:xfrm>
              <a:off x="2829" y="2441"/>
              <a:ext cx="1723" cy="1690"/>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pitchFamily="34" charset="-122"/>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pitchFamily="34" charset="-122"/>
                <a:ea typeface="微软雅黑" panose="020B0503020204020204" pitchFamily="34" charset="-122"/>
              </a:defRPr>
            </a:lvl1pPr>
            <a:lvl2pPr>
              <a:defRPr sz="1600">
                <a:latin typeface="微软雅黑" panose="020B0503020204020204" pitchFamily="34" charset="-122"/>
                <a:ea typeface="微软雅黑" panose="020B0503020204020204" pitchFamily="34" charset="-122"/>
              </a:defRPr>
            </a:lvl2pPr>
            <a:lvl3pPr>
              <a:defRPr sz="1600">
                <a:latin typeface="微软雅黑" panose="020B0503020204020204" pitchFamily="34" charset="-122"/>
                <a:ea typeface="微软雅黑" panose="020B0503020204020204" pitchFamily="34" charset="-122"/>
              </a:defRPr>
            </a:lvl3pPr>
            <a:lvl4pPr>
              <a:defRPr sz="1600">
                <a:latin typeface="微软雅黑" panose="020B0503020204020204" pitchFamily="34" charset="-122"/>
                <a:ea typeface="微软雅黑" panose="020B0503020204020204" pitchFamily="34" charset="-122"/>
              </a:defRPr>
            </a:lvl4pPr>
            <a:lvl5pPr>
              <a:defRPr sz="160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latin typeface="Arial" panose="020B0604020202020204" pitchFamily="34" charset="0"/>
                <a:ea typeface="微软雅黑" panose="020B0503020204020204" pitchFamily="34" charset="-122"/>
              </a:defRPr>
            </a:lvl1pPr>
            <a:lvl2pPr indent="0" eaLnBrk="1" fontAlgn="auto" latinLnBrk="0" hangingPunct="1">
              <a:defRPr baseline="0">
                <a:latin typeface="Arial" panose="020B0604020202020204" pitchFamily="34" charset="0"/>
                <a:ea typeface="微软雅黑" panose="020B0503020204020204" pitchFamily="34" charset="-122"/>
              </a:defRPr>
            </a:lvl2pPr>
            <a:lvl3pPr indent="0" eaLnBrk="1" fontAlgn="auto" latinLnBrk="0" hangingPunct="1">
              <a:defRPr baseline="0">
                <a:latin typeface="Arial" panose="020B0604020202020204" pitchFamily="34" charset="0"/>
                <a:ea typeface="微软雅黑" panose="020B0503020204020204" pitchFamily="34" charset="-122"/>
              </a:defRPr>
            </a:lvl3pPr>
            <a:lvl4pPr indent="0" eaLnBrk="1" fontAlgn="auto" latinLnBrk="0" hangingPunct="1">
              <a:defRPr baseline="0">
                <a:latin typeface="Arial" panose="020B0604020202020204" pitchFamily="34" charset="0"/>
                <a:ea typeface="微软雅黑" panose="020B0503020204020204" pitchFamily="34" charset="-122"/>
              </a:defRPr>
            </a:lvl4pPr>
            <a:lvl5pPr indent="0" eaLnBrk="1" fontAlgn="auto" latinLnBrk="0" hangingPunct="1">
              <a:defRPr baseline="0">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19.xml"/><Relationship Id="rId24" Type="http://schemas.openxmlformats.org/officeDocument/2006/relationships/tags" Target="../tags/tag118.xml"/><Relationship Id="rId23" Type="http://schemas.openxmlformats.org/officeDocument/2006/relationships/tags" Target="../tags/tag117.xml"/><Relationship Id="rId22" Type="http://schemas.openxmlformats.org/officeDocument/2006/relationships/tags" Target="../tags/tag116.xml"/><Relationship Id="rId21" Type="http://schemas.openxmlformats.org/officeDocument/2006/relationships/tags" Target="../tags/tag115.xml"/><Relationship Id="rId20" Type="http://schemas.openxmlformats.org/officeDocument/2006/relationships/tags" Target="../tags/tag114.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21.xml"/><Relationship Id="rId1" Type="http://schemas.openxmlformats.org/officeDocument/2006/relationships/tags" Target="../tags/tag120.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tags" Target="../tags/tag130.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tags" Target="../tags/tag131.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tags" Target="../tags/tag132.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tags" Target="../tags/tag133.xml"/><Relationship Id="rId2" Type="http://schemas.openxmlformats.org/officeDocument/2006/relationships/image" Target="../media/image13.jpe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tags" Target="../tags/tag134.xml"/><Relationship Id="rId2" Type="http://schemas.openxmlformats.org/officeDocument/2006/relationships/image" Target="../media/image14.jpe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tags" Target="../tags/tag135.xml"/><Relationship Id="rId2" Type="http://schemas.openxmlformats.org/officeDocument/2006/relationships/image" Target="../media/image15.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tags" Target="../tags/tag136.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tags" Target="../tags/tag138.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tags" Target="../tags/tag139.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tags" Target="../tags/tag122.xml"/><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7.xml"/><Relationship Id="rId2" Type="http://schemas.openxmlformats.org/officeDocument/2006/relationships/tags" Target="../tags/tag140.xml"/><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7.xml"/><Relationship Id="rId2" Type="http://schemas.openxmlformats.org/officeDocument/2006/relationships/tags" Target="../tags/tag141.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tags" Target="../tags/tag142.xm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tags" Target="../tags/tag143.xml"/><Relationship Id="rId1" Type="http://schemas.openxmlformats.org/officeDocument/2006/relationships/image" Target="../media/image10.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tags" Target="../tags/tag144.xml"/><Relationship Id="rId1" Type="http://schemas.openxmlformats.org/officeDocument/2006/relationships/image" Target="../media/image10.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tags" Target="../tags/tag145.xml"/><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tags" Target="../tags/tag146.xml"/><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tags" Target="../tags/tag147.xml"/><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tags" Target="../tags/tag148.xml"/><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tags" Target="../tags/tag149.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23.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tags" Target="../tags/tag150.xml"/><Relationship Id="rId1" Type="http://schemas.openxmlformats.org/officeDocument/2006/relationships/image" Target="../media/image10.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7.xml"/><Relationship Id="rId3" Type="http://schemas.openxmlformats.org/officeDocument/2006/relationships/tags" Target="../tags/tag151.xml"/><Relationship Id="rId2" Type="http://schemas.openxmlformats.org/officeDocument/2006/relationships/image" Target="../media/image16.jpeg"/><Relationship Id="rId1" Type="http://schemas.openxmlformats.org/officeDocument/2006/relationships/image" Target="../media/image10.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7.xml"/><Relationship Id="rId2" Type="http://schemas.openxmlformats.org/officeDocument/2006/relationships/tags" Target="../tags/tag152.xml"/><Relationship Id="rId1" Type="http://schemas.openxmlformats.org/officeDocument/2006/relationships/image" Target="../media/image10.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7.xml"/><Relationship Id="rId2" Type="http://schemas.openxmlformats.org/officeDocument/2006/relationships/tags" Target="../tags/tag153.xml"/><Relationship Id="rId1" Type="http://schemas.openxmlformats.org/officeDocument/2006/relationships/image" Target="../media/image10.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7.xml"/><Relationship Id="rId2" Type="http://schemas.openxmlformats.org/officeDocument/2006/relationships/tags" Target="../tags/tag154.xml"/><Relationship Id="rId1" Type="http://schemas.openxmlformats.org/officeDocument/2006/relationships/image" Target="../media/image10.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7.xml"/><Relationship Id="rId2" Type="http://schemas.openxmlformats.org/officeDocument/2006/relationships/tags" Target="../tags/tag155.xml"/><Relationship Id="rId1" Type="http://schemas.openxmlformats.org/officeDocument/2006/relationships/image" Target="../media/image10.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7.xml"/><Relationship Id="rId3" Type="http://schemas.openxmlformats.org/officeDocument/2006/relationships/tags" Target="../tags/tag156.xml"/><Relationship Id="rId2" Type="http://schemas.openxmlformats.org/officeDocument/2006/relationships/image" Target="../media/image17.jpeg"/><Relationship Id="rId1" Type="http://schemas.openxmlformats.org/officeDocument/2006/relationships/image" Target="../media/image10.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7.xml"/><Relationship Id="rId2" Type="http://schemas.openxmlformats.org/officeDocument/2006/relationships/tags" Target="../tags/tag157.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tags" Target="../tags/tag124.xml"/><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tags" Target="../tags/tag125.xml"/><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126.xml"/><Relationship Id="rId2" Type="http://schemas.openxmlformats.org/officeDocument/2006/relationships/image" Target="../media/image12.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tags" Target="../tags/tag127.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tags" Target="../tags/tag129.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4" name="组合 3"/>
          <p:cNvGrpSpPr/>
          <p:nvPr/>
        </p:nvGrpSpPr>
        <p:grpSpPr>
          <a:xfrm>
            <a:off x="3035300" y="4309745"/>
            <a:ext cx="6866255" cy="2286635"/>
            <a:chOff x="3190875" y="3412094"/>
            <a:chExt cx="5810250" cy="794326"/>
          </a:xfrm>
        </p:grpSpPr>
        <p:sp>
          <p:nvSpPr>
            <p:cNvPr id="5" name="圆角矩形 94"/>
            <p:cNvSpPr/>
            <p:nvPr/>
          </p:nvSpPr>
          <p:spPr>
            <a:xfrm>
              <a:off x="3190875" y="3752312"/>
              <a:ext cx="5810250" cy="454108"/>
            </a:xfrm>
            <a:prstGeom prst="roundRect">
              <a:avLst>
                <a:gd name="adj" fmla="val 50000"/>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ffectLst>
                  <a:outerShdw blurRad="50800" dist="38100" dir="5400000" algn="t" rotWithShape="0">
                    <a:prstClr val="black">
                      <a:alpha val="40000"/>
                    </a:prstClr>
                  </a:outerShdw>
                </a:effectLst>
              </a:endParaRPr>
            </a:p>
          </p:txBody>
        </p:sp>
        <p:sp>
          <p:nvSpPr>
            <p:cNvPr id="6" name="PA_文本框 15"/>
            <p:cNvSpPr txBox="1"/>
            <p:nvPr>
              <p:custDataLst>
                <p:tags r:id="rId1"/>
              </p:custDataLst>
            </p:nvPr>
          </p:nvSpPr>
          <p:spPr>
            <a:xfrm>
              <a:off x="3677923" y="3412094"/>
              <a:ext cx="4038109" cy="630431"/>
            </a:xfrm>
            <a:prstGeom prst="rect">
              <a:avLst/>
            </a:prstGeom>
            <a:noFill/>
            <a:ln>
              <a:solidFill>
                <a:schemeClr val="bg1"/>
              </a:solidFill>
            </a:ln>
          </p:spPr>
          <p:txBody>
            <a:bodyPr wrap="square" rtlCol="0">
              <a:spAutoFit/>
            </a:bodyPr>
            <a:lstStyle/>
            <a:p>
              <a:pPr algn="ctr"/>
              <a:r>
                <a:rPr lang="zh-CN" altLang="en-US" sz="2800" b="1" spc="300" dirty="0">
                  <a:solidFill>
                    <a:schemeClr val="tx1"/>
                  </a:solidFill>
                  <a:latin typeface="黑体" panose="02010609060101010101" charset="-122"/>
                  <a:ea typeface="黑体" panose="02010609060101010101" charset="-122"/>
                  <a:cs typeface="黑体" panose="02010609060101010101" charset="-122"/>
                </a:rPr>
                <a:t>生态环境学院</a:t>
              </a:r>
              <a:endParaRPr lang="zh-CN" altLang="en-US" sz="2800" b="1" spc="300" dirty="0">
                <a:solidFill>
                  <a:schemeClr val="tx1"/>
                </a:solidFill>
                <a:latin typeface="黑体" panose="02010609060101010101" charset="-122"/>
                <a:ea typeface="黑体" panose="02010609060101010101" charset="-122"/>
                <a:cs typeface="黑体" panose="02010609060101010101" charset="-122"/>
              </a:endParaRPr>
            </a:p>
            <a:p>
              <a:pPr algn="ctr"/>
              <a:r>
                <a:rPr lang="en-US" altLang="zh-CN" sz="2800" b="1" spc="300" dirty="0">
                  <a:solidFill>
                    <a:schemeClr val="tx1"/>
                  </a:solidFill>
                  <a:latin typeface="黑体" panose="02010609060101010101" charset="-122"/>
                  <a:ea typeface="黑体" panose="02010609060101010101" charset="-122"/>
                  <a:cs typeface="黑体" panose="02010609060101010101" charset="-122"/>
                </a:rPr>
                <a:t>2018</a:t>
              </a:r>
              <a:r>
                <a:rPr lang="zh-CN" altLang="en-US" sz="2800" b="1" spc="300" dirty="0">
                  <a:solidFill>
                    <a:schemeClr val="tx1"/>
                  </a:solidFill>
                  <a:latin typeface="黑体" panose="02010609060101010101" charset="-122"/>
                  <a:ea typeface="黑体" panose="02010609060101010101" charset="-122"/>
                  <a:cs typeface="黑体" panose="02010609060101010101" charset="-122"/>
                </a:rPr>
                <a:t>级环境工程专业</a:t>
              </a:r>
              <a:endParaRPr lang="zh-CN" altLang="en-US" sz="2800" b="1" spc="300" dirty="0">
                <a:solidFill>
                  <a:schemeClr val="tx1"/>
                </a:solidFill>
                <a:latin typeface="黑体" panose="02010609060101010101" charset="-122"/>
                <a:ea typeface="黑体" panose="02010609060101010101" charset="-122"/>
                <a:cs typeface="黑体" panose="02010609060101010101" charset="-122"/>
              </a:endParaRPr>
            </a:p>
            <a:p>
              <a:pPr algn="ctr"/>
              <a:r>
                <a:rPr lang="zh-CN" altLang="en-US" sz="2800" b="1" spc="300" dirty="0">
                  <a:solidFill>
                    <a:schemeClr val="tx1"/>
                  </a:solidFill>
                  <a:latin typeface="黑体" panose="02010609060101010101" charset="-122"/>
                  <a:ea typeface="黑体" panose="02010609060101010101" charset="-122"/>
                  <a:cs typeface="黑体" panose="02010609060101010101" charset="-122"/>
                </a:rPr>
                <a:t> </a:t>
              </a:r>
              <a:endParaRPr lang="zh-CN" altLang="en-US" sz="2800" b="1" spc="300" dirty="0">
                <a:solidFill>
                  <a:schemeClr val="tx1"/>
                </a:solidFill>
                <a:latin typeface="黑体" panose="02010609060101010101" charset="-122"/>
                <a:ea typeface="黑体" panose="02010609060101010101" charset="-122"/>
                <a:cs typeface="黑体" panose="02010609060101010101" charset="-122"/>
              </a:endParaRPr>
            </a:p>
            <a:p>
              <a:pPr algn="ctr"/>
              <a:r>
                <a:rPr lang="en-US" altLang="zh-CN" sz="2800" b="1" spc="300" dirty="0" smtClean="0">
                  <a:solidFill>
                    <a:schemeClr val="tx1"/>
                  </a:solidFill>
                  <a:latin typeface="黑体" panose="02010609060101010101" charset="-122"/>
                  <a:ea typeface="黑体" panose="02010609060101010101" charset="-122"/>
                  <a:cs typeface="黑体" panose="02010609060101010101" charset="-122"/>
                </a:rPr>
                <a:t>2021</a:t>
              </a:r>
              <a:r>
                <a:rPr lang="zh-CN" altLang="en-US" sz="2800" b="1" spc="300" dirty="0" smtClean="0">
                  <a:solidFill>
                    <a:schemeClr val="tx1"/>
                  </a:solidFill>
                  <a:latin typeface="黑体" panose="02010609060101010101" charset="-122"/>
                  <a:ea typeface="黑体" panose="02010609060101010101" charset="-122"/>
                  <a:cs typeface="黑体" panose="02010609060101010101" charset="-122"/>
                </a:rPr>
                <a:t>年</a:t>
              </a:r>
              <a:r>
                <a:rPr lang="en-US" altLang="zh-CN" sz="2800" b="1" spc="300" dirty="0" smtClean="0">
                  <a:solidFill>
                    <a:schemeClr val="tx1"/>
                  </a:solidFill>
                  <a:latin typeface="黑体" panose="02010609060101010101" charset="-122"/>
                  <a:ea typeface="黑体" panose="02010609060101010101" charset="-122"/>
                  <a:cs typeface="黑体" panose="02010609060101010101" charset="-122"/>
                </a:rPr>
                <a:t>4</a:t>
              </a:r>
              <a:r>
                <a:rPr lang="zh-CN" altLang="en-US" sz="2800" b="1" spc="300" dirty="0" smtClean="0">
                  <a:solidFill>
                    <a:schemeClr val="tx1"/>
                  </a:solidFill>
                  <a:latin typeface="黑体" panose="02010609060101010101" charset="-122"/>
                  <a:ea typeface="黑体" panose="02010609060101010101" charset="-122"/>
                  <a:cs typeface="黑体" panose="02010609060101010101" charset="-122"/>
                </a:rPr>
                <a:t>月</a:t>
              </a:r>
              <a:r>
                <a:rPr lang="en-US" altLang="zh-CN" sz="2800" b="1" spc="300" dirty="0" smtClean="0">
                  <a:solidFill>
                    <a:schemeClr val="tx1"/>
                  </a:solidFill>
                  <a:latin typeface="黑体" panose="02010609060101010101" charset="-122"/>
                  <a:ea typeface="黑体" panose="02010609060101010101" charset="-122"/>
                  <a:cs typeface="黑体" panose="02010609060101010101" charset="-122"/>
                </a:rPr>
                <a:t>13</a:t>
              </a:r>
              <a:r>
                <a:rPr lang="zh-CN" altLang="en-US" sz="2800" b="1" spc="300" dirty="0" smtClean="0">
                  <a:solidFill>
                    <a:schemeClr val="tx1"/>
                  </a:solidFill>
                  <a:latin typeface="黑体" panose="02010609060101010101" charset="-122"/>
                  <a:ea typeface="黑体" panose="02010609060101010101" charset="-122"/>
                  <a:cs typeface="黑体" panose="02010609060101010101" charset="-122"/>
                </a:rPr>
                <a:t>日</a:t>
              </a:r>
              <a:endParaRPr lang="zh-CN" altLang="en-US" sz="2800" b="1" spc="300" dirty="0" smtClean="0">
                <a:solidFill>
                  <a:schemeClr val="tx1"/>
                </a:solidFill>
                <a:latin typeface="黑体" panose="02010609060101010101" charset="-122"/>
                <a:ea typeface="黑体" panose="02010609060101010101" charset="-122"/>
                <a:cs typeface="黑体" panose="02010609060101010101" charset="-122"/>
              </a:endParaRPr>
            </a:p>
          </p:txBody>
        </p:sp>
      </p:grpSp>
      <p:sp>
        <p:nvSpPr>
          <p:cNvPr id="8" name="矩形 7"/>
          <p:cNvSpPr/>
          <p:nvPr/>
        </p:nvSpPr>
        <p:spPr>
          <a:xfrm>
            <a:off x="2834005" y="2948940"/>
            <a:ext cx="6574155" cy="521970"/>
          </a:xfrm>
          <a:prstGeom prst="rect">
            <a:avLst/>
          </a:prstGeom>
        </p:spPr>
        <p:txBody>
          <a:bodyPr wrap="square">
            <a:spAutoFit/>
          </a:bodyPr>
          <a:lstStyle/>
          <a:p>
            <a:pPr algn="ctr">
              <a:spcBef>
                <a:spcPct val="50000"/>
              </a:spcBef>
            </a:pPr>
            <a:r>
              <a:rPr lang="zh-CN" altLang="en-US" sz="2800" dirty="0">
                <a:solidFill>
                  <a:schemeClr val="tx1"/>
                </a:solidFill>
                <a:latin typeface="方正兰亭粗黑_GBK" panose="02000000000000000000" pitchFamily="2" charset="-122"/>
                <a:ea typeface="方正兰亭粗黑_GBK" panose="02000000000000000000" pitchFamily="2" charset="-122"/>
              </a:rPr>
              <a:t>增强国家安全意识  共同维护国家安全</a:t>
            </a:r>
            <a:endParaRPr lang="zh-CN" altLang="en-US" sz="2800" dirty="0">
              <a:solidFill>
                <a:schemeClr val="tx1"/>
              </a:solidFill>
              <a:latin typeface="方正兰亭粗黑_GBK" panose="02000000000000000000" pitchFamily="2" charset="-122"/>
              <a:ea typeface="方正兰亭粗黑_GBK" panose="02000000000000000000" pitchFamily="2" charset="-122"/>
            </a:endParaRPr>
          </a:p>
        </p:txBody>
      </p:sp>
      <p:sp>
        <p:nvSpPr>
          <p:cNvPr id="9" name="文本框 8"/>
          <p:cNvSpPr txBox="1"/>
          <p:nvPr/>
        </p:nvSpPr>
        <p:spPr>
          <a:xfrm>
            <a:off x="3035300" y="1149985"/>
            <a:ext cx="7183120" cy="1198880"/>
          </a:xfrm>
          <a:prstGeom prst="rect">
            <a:avLst/>
          </a:prstGeom>
          <a:noFill/>
        </p:spPr>
        <p:txBody>
          <a:bodyPr wrap="square" rtlCol="0">
            <a:spAutoFit/>
          </a:bodyPr>
          <a:lstStyle/>
          <a:p>
            <a:r>
              <a:rPr lang="zh-CN" altLang="en-US" sz="7200" b="1" dirty="0">
                <a:solidFill>
                  <a:schemeClr val="tx1"/>
                </a:solidFill>
                <a:latin typeface="微软雅黑" panose="020B0503020204020204" pitchFamily="34" charset="-122"/>
                <a:ea typeface="微软雅黑" panose="020B0503020204020204" pitchFamily="34" charset="-122"/>
              </a:rPr>
              <a:t>国家安全教育日</a:t>
            </a:r>
            <a:endParaRPr lang="zh-CN" altLang="en-US" sz="7200" b="1" dirty="0">
              <a:solidFill>
                <a:schemeClr val="tx1"/>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anim calcmode="lin" valueType="num">
                                      <p:cBhvr>
                                        <p:cTn id="12" dur="750" fill="hold"/>
                                        <p:tgtEl>
                                          <p:spTgt spid="4"/>
                                        </p:tgtEl>
                                        <p:attrNameLst>
                                          <p:attrName>ppt_x</p:attrName>
                                        </p:attrNameLst>
                                      </p:cBhvr>
                                      <p:tavLst>
                                        <p:tav tm="0">
                                          <p:val>
                                            <p:strVal val="#ppt_x"/>
                                          </p:val>
                                        </p:tav>
                                        <p:tav tm="100000">
                                          <p:val>
                                            <p:strVal val="#ppt_x"/>
                                          </p:val>
                                        </p:tav>
                                      </p:tavLst>
                                    </p:anim>
                                    <p:anim calcmode="lin" valueType="num">
                                      <p:cBhvr>
                                        <p:cTn id="13"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0" y="-88900"/>
            <a:ext cx="12458700" cy="7353300"/>
          </a:xfrm>
          <a:prstGeom prst="rect">
            <a:avLst/>
          </a:prstGeom>
        </p:spPr>
      </p:pic>
      <p:sp>
        <p:nvSpPr>
          <p:cNvPr id="6" name="Rectangle 5"/>
          <p:cNvSpPr>
            <a:spLocks noChangeArrowheads="1"/>
          </p:cNvSpPr>
          <p:nvPr/>
        </p:nvSpPr>
        <p:spPr bwMode="auto">
          <a:xfrm>
            <a:off x="1940185" y="1704816"/>
            <a:ext cx="2085435" cy="523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2800" dirty="0">
                <a:ln cmpd="sng">
                  <a:noFill/>
                  <a:prstDash val="solid"/>
                </a:ln>
                <a:solidFill>
                  <a:schemeClr val="bg1"/>
                </a:solidFill>
                <a:latin typeface="方正粗宋简体" panose="03000509000000000000" pitchFamily="65" charset="-122"/>
                <a:ea typeface="方正粗宋简体" panose="03000509000000000000" pitchFamily="65" charset="-122"/>
              </a:rPr>
              <a:t>案例二</a:t>
            </a:r>
            <a:endParaRPr lang="zh-CN" altLang="en-US" sz="2800"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grpSp>
        <p:nvGrpSpPr>
          <p:cNvPr id="7" name="组合 6"/>
          <p:cNvGrpSpPr/>
          <p:nvPr/>
        </p:nvGrpSpPr>
        <p:grpSpPr>
          <a:xfrm>
            <a:off x="3824392" y="1629236"/>
            <a:ext cx="6648415" cy="629864"/>
            <a:chOff x="2528491" y="1466209"/>
            <a:chExt cx="7135019" cy="675964"/>
          </a:xfrm>
        </p:grpSpPr>
        <p:grpSp>
          <p:nvGrpSpPr>
            <p:cNvPr id="8" name="组合 7"/>
            <p:cNvGrpSpPr/>
            <p:nvPr/>
          </p:nvGrpSpPr>
          <p:grpSpPr>
            <a:xfrm>
              <a:off x="2528491" y="1478597"/>
              <a:ext cx="7135019" cy="663576"/>
              <a:chOff x="2081213" y="1577975"/>
              <a:chExt cx="8024813" cy="663576"/>
            </a:xfrm>
          </p:grpSpPr>
          <p:sp>
            <p:nvSpPr>
              <p:cNvPr id="10" name="Freeform 5"/>
              <p:cNvSpPr/>
              <p:nvPr/>
            </p:nvSpPr>
            <p:spPr bwMode="auto">
              <a:xfrm>
                <a:off x="2081213" y="1677988"/>
                <a:ext cx="890588" cy="563563"/>
              </a:xfrm>
              <a:custGeom>
                <a:avLst/>
                <a:gdLst>
                  <a:gd name="T0" fmla="*/ 0 w 55"/>
                  <a:gd name="T1" fmla="*/ 34 h 34"/>
                  <a:gd name="T2" fmla="*/ 45 w 55"/>
                  <a:gd name="T3" fmla="*/ 34 h 34"/>
                  <a:gd name="T4" fmla="*/ 55 w 55"/>
                  <a:gd name="T5" fmla="*/ 0 h 34"/>
                  <a:gd name="T6" fmla="*/ 11 w 55"/>
                  <a:gd name="T7" fmla="*/ 0 h 34"/>
                  <a:gd name="T8" fmla="*/ 0 w 55"/>
                  <a:gd name="T9" fmla="*/ 34 h 34"/>
                </a:gdLst>
                <a:ahLst/>
                <a:cxnLst>
                  <a:cxn ang="0">
                    <a:pos x="T0" y="T1"/>
                  </a:cxn>
                  <a:cxn ang="0">
                    <a:pos x="T2" y="T3"/>
                  </a:cxn>
                  <a:cxn ang="0">
                    <a:pos x="T4" y="T5"/>
                  </a:cxn>
                  <a:cxn ang="0">
                    <a:pos x="T6" y="T7"/>
                  </a:cxn>
                  <a:cxn ang="0">
                    <a:pos x="T8" y="T9"/>
                  </a:cxn>
                </a:cxnLst>
                <a:rect l="0" t="0" r="r" b="b"/>
                <a:pathLst>
                  <a:path w="55" h="34">
                    <a:moveTo>
                      <a:pt x="0" y="34"/>
                    </a:moveTo>
                    <a:lnTo>
                      <a:pt x="45" y="34"/>
                    </a:lnTo>
                    <a:lnTo>
                      <a:pt x="55" y="0"/>
                    </a:lnTo>
                    <a:lnTo>
                      <a:pt x="11" y="0"/>
                    </a:lnTo>
                    <a:lnTo>
                      <a:pt x="0" y="34"/>
                    </a:lnTo>
                    <a:close/>
                  </a:path>
                </a:pathLst>
              </a:custGeom>
              <a:solidFill>
                <a:schemeClr val="accent1">
                  <a:lumMod val="75000"/>
                </a:schemeClr>
              </a:solidFill>
              <a:ln w="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11" name="Freeform 6"/>
              <p:cNvSpPr/>
              <p:nvPr/>
            </p:nvSpPr>
            <p:spPr bwMode="auto">
              <a:xfrm>
                <a:off x="2324101" y="1677988"/>
                <a:ext cx="647700" cy="563563"/>
              </a:xfrm>
              <a:custGeom>
                <a:avLst/>
                <a:gdLst>
                  <a:gd name="T0" fmla="*/ 0 w 40"/>
                  <a:gd name="T1" fmla="*/ 27 h 34"/>
                  <a:gd name="T2" fmla="*/ 30 w 40"/>
                  <a:gd name="T3" fmla="*/ 34 h 34"/>
                  <a:gd name="T4" fmla="*/ 40 w 40"/>
                  <a:gd name="T5" fmla="*/ 0 h 34"/>
                  <a:gd name="T6" fmla="*/ 9 w 40"/>
                  <a:gd name="T7" fmla="*/ 0 h 34"/>
                  <a:gd name="T8" fmla="*/ 0 w 40"/>
                  <a:gd name="T9" fmla="*/ 27 h 34"/>
                </a:gdLst>
                <a:ahLst/>
                <a:cxnLst>
                  <a:cxn ang="0">
                    <a:pos x="T0" y="T1"/>
                  </a:cxn>
                  <a:cxn ang="0">
                    <a:pos x="T2" y="T3"/>
                  </a:cxn>
                  <a:cxn ang="0">
                    <a:pos x="T4" y="T5"/>
                  </a:cxn>
                  <a:cxn ang="0">
                    <a:pos x="T6" y="T7"/>
                  </a:cxn>
                  <a:cxn ang="0">
                    <a:pos x="T8" y="T9"/>
                  </a:cxn>
                </a:cxnLst>
                <a:rect l="0" t="0" r="r" b="b"/>
                <a:pathLst>
                  <a:path w="40" h="34">
                    <a:moveTo>
                      <a:pt x="0" y="27"/>
                    </a:moveTo>
                    <a:lnTo>
                      <a:pt x="30" y="34"/>
                    </a:lnTo>
                    <a:lnTo>
                      <a:pt x="40" y="0"/>
                    </a:lnTo>
                    <a:lnTo>
                      <a:pt x="9" y="0"/>
                    </a:lnTo>
                    <a:lnTo>
                      <a:pt x="0" y="27"/>
                    </a:lnTo>
                    <a:close/>
                  </a:path>
                </a:pathLst>
              </a:custGeom>
              <a:solidFill>
                <a:schemeClr val="accent1">
                  <a:lumMod val="50000"/>
                </a:schemeClr>
              </a:solidFill>
              <a:ln w="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12" name="Freeform 7"/>
              <p:cNvSpPr/>
              <p:nvPr/>
            </p:nvSpPr>
            <p:spPr bwMode="auto">
              <a:xfrm>
                <a:off x="9102726" y="1662113"/>
                <a:ext cx="1003300" cy="546100"/>
              </a:xfrm>
              <a:custGeom>
                <a:avLst/>
                <a:gdLst>
                  <a:gd name="T0" fmla="*/ 7 w 62"/>
                  <a:gd name="T1" fmla="*/ 33 h 33"/>
                  <a:gd name="T2" fmla="*/ 51 w 62"/>
                  <a:gd name="T3" fmla="*/ 33 h 33"/>
                  <a:gd name="T4" fmla="*/ 62 w 62"/>
                  <a:gd name="T5" fmla="*/ 0 h 33"/>
                  <a:gd name="T6" fmla="*/ 0 w 62"/>
                  <a:gd name="T7" fmla="*/ 0 h 33"/>
                  <a:gd name="T8" fmla="*/ 7 w 62"/>
                  <a:gd name="T9" fmla="*/ 33 h 33"/>
                </a:gdLst>
                <a:ahLst/>
                <a:cxnLst>
                  <a:cxn ang="0">
                    <a:pos x="T0" y="T1"/>
                  </a:cxn>
                  <a:cxn ang="0">
                    <a:pos x="T2" y="T3"/>
                  </a:cxn>
                  <a:cxn ang="0">
                    <a:pos x="T4" y="T5"/>
                  </a:cxn>
                  <a:cxn ang="0">
                    <a:pos x="T6" y="T7"/>
                  </a:cxn>
                  <a:cxn ang="0">
                    <a:pos x="T8" y="T9"/>
                  </a:cxn>
                </a:cxnLst>
                <a:rect l="0" t="0" r="r" b="b"/>
                <a:pathLst>
                  <a:path w="62" h="33">
                    <a:moveTo>
                      <a:pt x="7" y="33"/>
                    </a:moveTo>
                    <a:lnTo>
                      <a:pt x="51" y="33"/>
                    </a:lnTo>
                    <a:lnTo>
                      <a:pt x="62" y="0"/>
                    </a:lnTo>
                    <a:lnTo>
                      <a:pt x="0" y="0"/>
                    </a:lnTo>
                    <a:lnTo>
                      <a:pt x="7" y="33"/>
                    </a:lnTo>
                    <a:close/>
                  </a:path>
                </a:pathLst>
              </a:custGeom>
              <a:solidFill>
                <a:schemeClr val="accent1">
                  <a:lumMod val="75000"/>
                </a:schemeClr>
              </a:solidFill>
              <a:ln w="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13" name="Freeform 8"/>
              <p:cNvSpPr/>
              <p:nvPr/>
            </p:nvSpPr>
            <p:spPr bwMode="auto">
              <a:xfrm>
                <a:off x="9102726" y="1662113"/>
                <a:ext cx="727075" cy="546100"/>
              </a:xfrm>
              <a:custGeom>
                <a:avLst/>
                <a:gdLst>
                  <a:gd name="T0" fmla="*/ 45 w 45"/>
                  <a:gd name="T1" fmla="*/ 28 h 33"/>
                  <a:gd name="T2" fmla="*/ 7 w 45"/>
                  <a:gd name="T3" fmla="*/ 33 h 33"/>
                  <a:gd name="T4" fmla="*/ 0 w 45"/>
                  <a:gd name="T5" fmla="*/ 0 h 33"/>
                  <a:gd name="T6" fmla="*/ 45 w 45"/>
                  <a:gd name="T7" fmla="*/ 28 h 33"/>
                </a:gdLst>
                <a:ahLst/>
                <a:cxnLst>
                  <a:cxn ang="0">
                    <a:pos x="T0" y="T1"/>
                  </a:cxn>
                  <a:cxn ang="0">
                    <a:pos x="T2" y="T3"/>
                  </a:cxn>
                  <a:cxn ang="0">
                    <a:pos x="T4" y="T5"/>
                  </a:cxn>
                  <a:cxn ang="0">
                    <a:pos x="T6" y="T7"/>
                  </a:cxn>
                </a:cxnLst>
                <a:rect l="0" t="0" r="r" b="b"/>
                <a:pathLst>
                  <a:path w="45" h="33">
                    <a:moveTo>
                      <a:pt x="45" y="28"/>
                    </a:moveTo>
                    <a:lnTo>
                      <a:pt x="7" y="33"/>
                    </a:lnTo>
                    <a:lnTo>
                      <a:pt x="0" y="0"/>
                    </a:lnTo>
                    <a:lnTo>
                      <a:pt x="45" y="28"/>
                    </a:lnTo>
                    <a:close/>
                  </a:path>
                </a:pathLst>
              </a:custGeom>
              <a:solidFill>
                <a:schemeClr val="accent1">
                  <a:lumMod val="50000"/>
                </a:schemeClr>
              </a:solidFill>
              <a:ln w="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14" name="Freeform 9"/>
              <p:cNvSpPr/>
              <p:nvPr/>
            </p:nvSpPr>
            <p:spPr bwMode="auto">
              <a:xfrm>
                <a:off x="2324101" y="1577975"/>
                <a:ext cx="7667625" cy="547688"/>
              </a:xfrm>
              <a:custGeom>
                <a:avLst/>
                <a:gdLst>
                  <a:gd name="T0" fmla="*/ 0 w 474"/>
                  <a:gd name="T1" fmla="*/ 33 h 33"/>
                  <a:gd name="T2" fmla="*/ 464 w 474"/>
                  <a:gd name="T3" fmla="*/ 33 h 33"/>
                  <a:gd name="T4" fmla="*/ 474 w 474"/>
                  <a:gd name="T5" fmla="*/ 0 h 33"/>
                  <a:gd name="T6" fmla="*/ 11 w 474"/>
                  <a:gd name="T7" fmla="*/ 0 h 33"/>
                  <a:gd name="T8" fmla="*/ 0 w 474"/>
                  <a:gd name="T9" fmla="*/ 33 h 33"/>
                </a:gdLst>
                <a:ahLst/>
                <a:cxnLst>
                  <a:cxn ang="0">
                    <a:pos x="T0" y="T1"/>
                  </a:cxn>
                  <a:cxn ang="0">
                    <a:pos x="T2" y="T3"/>
                  </a:cxn>
                  <a:cxn ang="0">
                    <a:pos x="T4" y="T5"/>
                  </a:cxn>
                  <a:cxn ang="0">
                    <a:pos x="T6" y="T7"/>
                  </a:cxn>
                  <a:cxn ang="0">
                    <a:pos x="T8" y="T9"/>
                  </a:cxn>
                </a:cxnLst>
                <a:rect l="0" t="0" r="r" b="b"/>
                <a:pathLst>
                  <a:path w="474" h="33">
                    <a:moveTo>
                      <a:pt x="0" y="33"/>
                    </a:moveTo>
                    <a:lnTo>
                      <a:pt x="464" y="33"/>
                    </a:lnTo>
                    <a:lnTo>
                      <a:pt x="474" y="0"/>
                    </a:lnTo>
                    <a:lnTo>
                      <a:pt x="11" y="0"/>
                    </a:lnTo>
                    <a:lnTo>
                      <a:pt x="0" y="33"/>
                    </a:lnTo>
                    <a:close/>
                  </a:path>
                </a:pathLst>
              </a:custGeom>
              <a:solidFill>
                <a:schemeClr val="accent1"/>
              </a:solidFill>
              <a:ln w="0">
                <a:noFill/>
                <a:prstDash val="solid"/>
                <a:round/>
              </a:ln>
            </p:spPr>
            <p:txBody>
              <a:bodyPr vert="horz" wrap="square" lIns="91440" tIns="45720" rIns="91440" bIns="45720" numCol="1" anchor="t" anchorCtr="0" compatLnSpc="1"/>
              <a:lstStyle/>
              <a:p>
                <a:endParaRPr lang="zh-CN" altLang="en-US">
                  <a:solidFill>
                    <a:schemeClr val="bg1"/>
                  </a:solidFill>
                </a:endParaRPr>
              </a:p>
            </p:txBody>
          </p:sp>
        </p:grpSp>
        <p:sp>
          <p:nvSpPr>
            <p:cNvPr id="9" name="Rectangle 2"/>
            <p:cNvSpPr txBox="1">
              <a:spLocks noChangeArrowheads="1"/>
            </p:cNvSpPr>
            <p:nvPr/>
          </p:nvSpPr>
          <p:spPr bwMode="auto">
            <a:xfrm>
              <a:off x="3042873" y="1466209"/>
              <a:ext cx="6106254" cy="525657"/>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gn="ctr"/>
              <a:r>
                <a:rPr lang="zh-CN" altLang="en-US" sz="2400" b="1" dirty="0">
                  <a:solidFill>
                    <a:schemeClr val="bg1"/>
                  </a:solidFill>
                </a:rPr>
                <a:t>李某受境外间谍指示，成为窃密工具</a:t>
              </a:r>
              <a:endParaRPr lang="zh-CN" altLang="en-US" sz="2400" b="1" dirty="0">
                <a:solidFill>
                  <a:schemeClr val="bg1"/>
                </a:solidFill>
              </a:endParaRPr>
            </a:p>
          </p:txBody>
        </p:sp>
      </p:grpSp>
      <p:grpSp>
        <p:nvGrpSpPr>
          <p:cNvPr id="15" name="组合 14"/>
          <p:cNvGrpSpPr/>
          <p:nvPr/>
        </p:nvGrpSpPr>
        <p:grpSpPr>
          <a:xfrm>
            <a:off x="1247578" y="2429180"/>
            <a:ext cx="10326528" cy="3561718"/>
            <a:chOff x="554831" y="2440150"/>
            <a:chExt cx="11082337" cy="3364454"/>
          </a:xfrm>
        </p:grpSpPr>
        <p:sp>
          <p:nvSpPr>
            <p:cNvPr id="16" name="矩形 15"/>
            <p:cNvSpPr/>
            <p:nvPr/>
          </p:nvSpPr>
          <p:spPr>
            <a:xfrm>
              <a:off x="554831" y="2440150"/>
              <a:ext cx="11082337" cy="336445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文本框 16"/>
            <p:cNvSpPr txBox="1"/>
            <p:nvPr/>
          </p:nvSpPr>
          <p:spPr>
            <a:xfrm>
              <a:off x="780425" y="2538107"/>
              <a:ext cx="10631147" cy="2926314"/>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spcBef>
                  <a:spcPts val="600"/>
                </a:spcBef>
              </a:pPr>
              <a:r>
                <a:rPr lang="zh-CN" altLang="en-US" sz="2400" dirty="0">
                  <a:solidFill>
                    <a:schemeClr val="bg1"/>
                  </a:solidFill>
                  <a:cs typeface="+mn-ea"/>
                  <a:sym typeface="+mn-lt"/>
                </a:rPr>
                <a:t>李某受境外间谍“飞哥”指示，成为境外间谍情报机关的窃密工具，长期为其订购和提供境内内部军事刊物，并对重要军事基地进行长期定点定时观察，大量军事基地动态情况和军事装备的照片通过他的手流向境外，对国家军事安全造成严重威胁。据不完全统计，</a:t>
              </a:r>
              <a:r>
                <a:rPr lang="en-US" altLang="zh-CN" sz="2400" dirty="0">
                  <a:solidFill>
                    <a:schemeClr val="bg1"/>
                  </a:solidFill>
                  <a:cs typeface="+mn-ea"/>
                  <a:sym typeface="+mn-lt"/>
                </a:rPr>
                <a:t>2007</a:t>
              </a:r>
              <a:r>
                <a:rPr lang="zh-CN" altLang="en-US" sz="2400" dirty="0">
                  <a:solidFill>
                    <a:schemeClr val="bg1"/>
                  </a:solidFill>
                  <a:cs typeface="+mn-ea"/>
                  <a:sym typeface="+mn-lt"/>
                </a:rPr>
                <a:t>年以来，“飞哥”利用“网上书店”、军事爱好者网站等网络渠道，在广东省策反运用</a:t>
              </a:r>
              <a:r>
                <a:rPr lang="en-US" altLang="zh-CN" sz="2400" dirty="0">
                  <a:solidFill>
                    <a:schemeClr val="bg1"/>
                  </a:solidFill>
                  <a:cs typeface="+mn-ea"/>
                  <a:sym typeface="+mn-lt"/>
                </a:rPr>
                <a:t>12</a:t>
              </a:r>
              <a:r>
                <a:rPr lang="zh-CN" altLang="en-US" sz="2400" dirty="0">
                  <a:solidFill>
                    <a:schemeClr val="bg1"/>
                  </a:solidFill>
                  <a:cs typeface="+mn-ea"/>
                  <a:sym typeface="+mn-lt"/>
                </a:rPr>
                <a:t>人，在全国范围内更有</a:t>
              </a:r>
              <a:r>
                <a:rPr lang="en-US" altLang="zh-CN" sz="2400" dirty="0">
                  <a:solidFill>
                    <a:schemeClr val="bg1"/>
                  </a:solidFill>
                  <a:cs typeface="+mn-ea"/>
                  <a:sym typeface="+mn-lt"/>
                </a:rPr>
                <a:t>20</a:t>
              </a:r>
              <a:r>
                <a:rPr lang="zh-CN" altLang="en-US" sz="2400" dirty="0">
                  <a:solidFill>
                    <a:schemeClr val="bg1"/>
                  </a:solidFill>
                  <a:cs typeface="+mn-ea"/>
                  <a:sym typeface="+mn-lt"/>
                </a:rPr>
                <a:t>多个省市</a:t>
              </a:r>
              <a:r>
                <a:rPr lang="en-US" altLang="zh-CN" sz="2400" dirty="0">
                  <a:solidFill>
                    <a:schemeClr val="bg1"/>
                  </a:solidFill>
                  <a:cs typeface="+mn-ea"/>
                  <a:sym typeface="+mn-lt"/>
                </a:rPr>
                <a:t>40</a:t>
              </a:r>
              <a:r>
                <a:rPr lang="zh-CN" altLang="en-US" sz="2400" dirty="0">
                  <a:solidFill>
                    <a:schemeClr val="bg1"/>
                  </a:solidFill>
                  <a:cs typeface="+mn-ea"/>
                  <a:sym typeface="+mn-lt"/>
                </a:rPr>
                <a:t>名境内人员被“飞哥”策反运用。事后以上人员均被法律制裁。</a:t>
              </a:r>
              <a:endParaRPr lang="zh-CN" altLang="en-US" sz="2400" dirty="0">
                <a:solidFill>
                  <a:schemeClr val="bg1"/>
                </a:solidFill>
                <a:cs typeface="+mn-ea"/>
                <a:sym typeface="+mn-lt"/>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0" y="-88900"/>
            <a:ext cx="12458700" cy="7353300"/>
          </a:xfrm>
          <a:prstGeom prst="rect">
            <a:avLst/>
          </a:prstGeom>
        </p:spPr>
      </p:pic>
      <p:sp>
        <p:nvSpPr>
          <p:cNvPr id="6" name="Rectangle 5"/>
          <p:cNvSpPr>
            <a:spLocks noChangeArrowheads="1"/>
          </p:cNvSpPr>
          <p:nvPr/>
        </p:nvSpPr>
        <p:spPr bwMode="auto">
          <a:xfrm>
            <a:off x="1907614" y="3314592"/>
            <a:ext cx="8376772" cy="7807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120000"/>
              </a:lnSpc>
            </a:pPr>
            <a:r>
              <a:rPr lang="zh-CN" altLang="en-US" sz="4000" b="1" spc="600" dirty="0">
                <a:ln cmpd="sng">
                  <a:noFill/>
                  <a:prstDash val="solid"/>
                </a:ln>
                <a:solidFill>
                  <a:schemeClr val="bg1"/>
                </a:solidFill>
                <a:latin typeface="微软雅黑" panose="020B0503020204020204" pitchFamily="34" charset="-122"/>
                <a:ea typeface="微软雅黑" panose="020B0503020204020204" pitchFamily="34" charset="-122"/>
              </a:rPr>
              <a:t>当前国际国内形势</a:t>
            </a:r>
            <a:endParaRPr lang="zh-CN" altLang="en-US" sz="4000" b="1" spc="600" dirty="0">
              <a:ln cmpd="sng">
                <a:noFill/>
                <a:prstDash val="solid"/>
              </a:ln>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719935" y="1770449"/>
            <a:ext cx="752129" cy="769441"/>
          </a:xfrm>
          <a:prstGeom prst="rect">
            <a:avLst/>
          </a:prstGeom>
        </p:spPr>
        <p:txBody>
          <a:bodyPr wrap="none">
            <a:spAutoFit/>
          </a:bodyPr>
          <a:lstStyle/>
          <a:p>
            <a:pPr algn="ctr"/>
            <a:r>
              <a:rPr lang="en-US" altLang="zh-CN" sz="4400" b="1" dirty="0">
                <a:solidFill>
                  <a:schemeClr val="bg1"/>
                </a:solidFill>
                <a:latin typeface="方正兰亭粗黑_GBK" panose="02000000000000000000" pitchFamily="2" charset="-122"/>
                <a:ea typeface="方正兰亭粗黑_GBK" panose="02000000000000000000" pitchFamily="2" charset="-122"/>
              </a:rPr>
              <a:t>02</a:t>
            </a:r>
            <a:endParaRPr lang="zh-CN" altLang="en-US" sz="4400" b="1" dirty="0">
              <a:solidFill>
                <a:schemeClr val="bg1"/>
              </a:solidFill>
              <a:latin typeface="方正兰亭粗黑_GBK" panose="02000000000000000000" pitchFamily="2" charset="-122"/>
              <a:ea typeface="方正兰亭粗黑_GBK" panose="02000000000000000000"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Click="0" advTm="0">
        <p14:ferris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0" y="0"/>
            <a:ext cx="12458700" cy="7353300"/>
          </a:xfrm>
          <a:prstGeom prst="rect">
            <a:avLst/>
          </a:prstGeom>
        </p:spPr>
      </p:pic>
      <p:sp>
        <p:nvSpPr>
          <p:cNvPr id="4" name="Rectangle 5"/>
          <p:cNvSpPr>
            <a:spLocks noChangeArrowheads="1"/>
          </p:cNvSpPr>
          <p:nvPr/>
        </p:nvSpPr>
        <p:spPr bwMode="auto">
          <a:xfrm>
            <a:off x="4347381" y="1265477"/>
            <a:ext cx="6584996"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rPr>
              <a:t>国际国内形势</a:t>
            </a:r>
            <a:endPar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sp>
        <p:nvSpPr>
          <p:cNvPr id="9" name="矩形 8"/>
          <p:cNvSpPr/>
          <p:nvPr/>
        </p:nvSpPr>
        <p:spPr>
          <a:xfrm>
            <a:off x="1317939" y="2538868"/>
            <a:ext cx="6040438" cy="2345770"/>
          </a:xfrm>
          <a:prstGeom prst="rect">
            <a:avLst/>
          </a:prstGeom>
        </p:spPr>
        <p:txBody>
          <a:bodyPr wrap="square">
            <a:spAutoFit/>
          </a:bodyPr>
          <a:lstStyle/>
          <a:p>
            <a:pPr>
              <a:lnSpc>
                <a:spcPct val="150000"/>
              </a:lnSpc>
              <a:spcBef>
                <a:spcPts val="600"/>
              </a:spcBef>
            </a:pPr>
            <a:r>
              <a:rPr lang="zh-CN" altLang="en-US" sz="2000" b="1" kern="0" dirty="0">
                <a:solidFill>
                  <a:schemeClr val="bg1"/>
                </a:solidFill>
                <a:latin typeface="Arial" panose="020B0604020202020204" pitchFamily="34" charset="0"/>
                <a:ea typeface="微软雅黑" panose="020B0503020204020204" pitchFamily="34" charset="-122"/>
                <a:cs typeface="+mn-ea"/>
              </a:rPr>
              <a:t> 和平与发展是当今世界的主题，经济全球化进程的加快，为我国的现代化建设提供了动力和机遇，使国家综合实力不断得到增强，但随着社会的发展，国际政治、经济、军事、文化、科技安全领域的传统和非传统安全因素也逐渐增多。</a:t>
            </a:r>
            <a:endParaRPr lang="zh-CN" altLang="zh-CN" sz="2000" b="1" kern="0" dirty="0">
              <a:solidFill>
                <a:schemeClr val="bg1"/>
              </a:solidFill>
              <a:latin typeface="Arial" panose="020B0604020202020204" pitchFamily="34" charset="0"/>
              <a:ea typeface="微软雅黑" panose="020B0503020204020204" pitchFamily="34" charset="-122"/>
              <a:cs typeface="+mn-ea"/>
            </a:endParaRPr>
          </a:p>
        </p:txBody>
      </p:sp>
      <p:sp>
        <p:nvSpPr>
          <p:cNvPr id="12" name="dove_366412"/>
          <p:cNvSpPr>
            <a:spLocks noChangeAspect="1"/>
          </p:cNvSpPr>
          <p:nvPr/>
        </p:nvSpPr>
        <p:spPr bwMode="auto">
          <a:xfrm>
            <a:off x="8074187" y="2734087"/>
            <a:ext cx="2799874" cy="1955331"/>
          </a:xfrm>
          <a:custGeom>
            <a:avLst/>
            <a:gdLst>
              <a:gd name="connsiteX0" fmla="*/ 120810 w 607573"/>
              <a:gd name="connsiteY0" fmla="*/ 305855 h 424308"/>
              <a:gd name="connsiteX1" fmla="*/ 132106 w 607573"/>
              <a:gd name="connsiteY1" fmla="*/ 313138 h 424308"/>
              <a:gd name="connsiteX2" fmla="*/ 124813 w 607573"/>
              <a:gd name="connsiteY2" fmla="*/ 324417 h 424308"/>
              <a:gd name="connsiteX3" fmla="*/ 73225 w 607573"/>
              <a:gd name="connsiteY3" fmla="*/ 335342 h 424308"/>
              <a:gd name="connsiteX4" fmla="*/ 71269 w 607573"/>
              <a:gd name="connsiteY4" fmla="*/ 335608 h 424308"/>
              <a:gd name="connsiteX5" fmla="*/ 62019 w 607573"/>
              <a:gd name="connsiteY5" fmla="*/ 328059 h 424308"/>
              <a:gd name="connsiteX6" fmla="*/ 69312 w 607573"/>
              <a:gd name="connsiteY6" fmla="*/ 316779 h 424308"/>
              <a:gd name="connsiteX7" fmla="*/ 265308 w 607573"/>
              <a:gd name="connsiteY7" fmla="*/ 236238 h 424308"/>
              <a:gd name="connsiteX8" fmla="*/ 275816 w 607573"/>
              <a:gd name="connsiteY8" fmla="*/ 244591 h 424308"/>
              <a:gd name="connsiteX9" fmla="*/ 267446 w 607573"/>
              <a:gd name="connsiteY9" fmla="*/ 255077 h 424308"/>
              <a:gd name="connsiteX10" fmla="*/ 228354 w 607573"/>
              <a:gd name="connsiteY10" fmla="*/ 257209 h 424308"/>
              <a:gd name="connsiteX11" fmla="*/ 191934 w 607573"/>
              <a:gd name="connsiteY11" fmla="*/ 255343 h 424308"/>
              <a:gd name="connsiteX12" fmla="*/ 183475 w 607573"/>
              <a:gd name="connsiteY12" fmla="*/ 244858 h 424308"/>
              <a:gd name="connsiteX13" fmla="*/ 193982 w 607573"/>
              <a:gd name="connsiteY13" fmla="*/ 236416 h 424308"/>
              <a:gd name="connsiteX14" fmla="*/ 265308 w 607573"/>
              <a:gd name="connsiteY14" fmla="*/ 236238 h 424308"/>
              <a:gd name="connsiteX15" fmla="*/ 485326 w 607573"/>
              <a:gd name="connsiteY15" fmla="*/ 224004 h 424308"/>
              <a:gd name="connsiteX16" fmla="*/ 485771 w 607573"/>
              <a:gd name="connsiteY16" fmla="*/ 229425 h 424308"/>
              <a:gd name="connsiteX17" fmla="*/ 485504 w 607573"/>
              <a:gd name="connsiteY17" fmla="*/ 238756 h 424308"/>
              <a:gd name="connsiteX18" fmla="*/ 502771 w 607573"/>
              <a:gd name="connsiteY18" fmla="*/ 231824 h 424308"/>
              <a:gd name="connsiteX19" fmla="*/ 425589 w 607573"/>
              <a:gd name="connsiteY19" fmla="*/ 202591 h 424308"/>
              <a:gd name="connsiteX20" fmla="*/ 435000 w 607573"/>
              <a:gd name="connsiteY20" fmla="*/ 212099 h 424308"/>
              <a:gd name="connsiteX21" fmla="*/ 435000 w 607573"/>
              <a:gd name="connsiteY21" fmla="*/ 222228 h 424308"/>
              <a:gd name="connsiteX22" fmla="*/ 425589 w 607573"/>
              <a:gd name="connsiteY22" fmla="*/ 231735 h 424308"/>
              <a:gd name="connsiteX23" fmla="*/ 416088 w 607573"/>
              <a:gd name="connsiteY23" fmla="*/ 222228 h 424308"/>
              <a:gd name="connsiteX24" fmla="*/ 416088 w 607573"/>
              <a:gd name="connsiteY24" fmla="*/ 212099 h 424308"/>
              <a:gd name="connsiteX25" fmla="*/ 425589 w 607573"/>
              <a:gd name="connsiteY25" fmla="*/ 202591 h 424308"/>
              <a:gd name="connsiteX26" fmla="*/ 403442 w 607573"/>
              <a:gd name="connsiteY26" fmla="*/ 170951 h 424308"/>
              <a:gd name="connsiteX27" fmla="*/ 357071 w 607573"/>
              <a:gd name="connsiteY27" fmla="*/ 194323 h 424308"/>
              <a:gd name="connsiteX28" fmla="*/ 324496 w 607573"/>
              <a:gd name="connsiteY28" fmla="*/ 226403 h 424308"/>
              <a:gd name="connsiteX29" fmla="*/ 362857 w 607573"/>
              <a:gd name="connsiteY29" fmla="*/ 278390 h 424308"/>
              <a:gd name="connsiteX30" fmla="*/ 363658 w 607573"/>
              <a:gd name="connsiteY30" fmla="*/ 285766 h 424308"/>
              <a:gd name="connsiteX31" fmla="*/ 359029 w 607573"/>
              <a:gd name="connsiteY31" fmla="*/ 291453 h 424308"/>
              <a:gd name="connsiteX32" fmla="*/ 244481 w 607573"/>
              <a:gd name="connsiteY32" fmla="*/ 321934 h 424308"/>
              <a:gd name="connsiteX33" fmla="*/ 167047 w 607573"/>
              <a:gd name="connsiteY33" fmla="*/ 307094 h 424308"/>
              <a:gd name="connsiteX34" fmla="*/ 125571 w 607573"/>
              <a:gd name="connsiteY34" fmla="*/ 285144 h 424308"/>
              <a:gd name="connsiteX35" fmla="*/ 24195 w 607573"/>
              <a:gd name="connsiteY35" fmla="*/ 292431 h 424308"/>
              <a:gd name="connsiteX36" fmla="*/ 64514 w 607573"/>
              <a:gd name="connsiteY36" fmla="*/ 381030 h 424308"/>
              <a:gd name="connsiteX37" fmla="*/ 134561 w 607573"/>
              <a:gd name="connsiteY37" fmla="*/ 342196 h 424308"/>
              <a:gd name="connsiteX38" fmla="*/ 146843 w 607573"/>
              <a:gd name="connsiteY38" fmla="*/ 345040 h 424308"/>
              <a:gd name="connsiteX39" fmla="*/ 263172 w 607573"/>
              <a:gd name="connsiteY39" fmla="*/ 405291 h 424308"/>
              <a:gd name="connsiteX40" fmla="*/ 397390 w 607573"/>
              <a:gd name="connsiteY40" fmla="*/ 310737 h 424308"/>
              <a:gd name="connsiteX41" fmla="*/ 419107 w 607573"/>
              <a:gd name="connsiteY41" fmla="*/ 292164 h 424308"/>
              <a:gd name="connsiteX42" fmla="*/ 466725 w 607573"/>
              <a:gd name="connsiteY42" fmla="*/ 230136 h 424308"/>
              <a:gd name="connsiteX43" fmla="*/ 403442 w 607573"/>
              <a:gd name="connsiteY43" fmla="*/ 170951 h 424308"/>
              <a:gd name="connsiteX44" fmla="*/ 582341 w 607573"/>
              <a:gd name="connsiteY44" fmla="*/ 132827 h 424308"/>
              <a:gd name="connsiteX45" fmla="*/ 553059 w 607573"/>
              <a:gd name="connsiteY45" fmla="*/ 139403 h 424308"/>
              <a:gd name="connsiteX46" fmla="*/ 537127 w 607573"/>
              <a:gd name="connsiteY46" fmla="*/ 164819 h 424308"/>
              <a:gd name="connsiteX47" fmla="*/ 536771 w 607573"/>
              <a:gd name="connsiteY47" fmla="*/ 167307 h 424308"/>
              <a:gd name="connsiteX48" fmla="*/ 539263 w 607573"/>
              <a:gd name="connsiteY48" fmla="*/ 167841 h 424308"/>
              <a:gd name="connsiteX49" fmla="*/ 584477 w 607573"/>
              <a:gd name="connsiteY49" fmla="*/ 135849 h 424308"/>
              <a:gd name="connsiteX50" fmla="*/ 584833 w 607573"/>
              <a:gd name="connsiteY50" fmla="*/ 133272 h 424308"/>
              <a:gd name="connsiteX51" fmla="*/ 582341 w 607573"/>
              <a:gd name="connsiteY51" fmla="*/ 132827 h 424308"/>
              <a:gd name="connsiteX52" fmla="*/ 61488 w 607573"/>
              <a:gd name="connsiteY52" fmla="*/ 129539 h 424308"/>
              <a:gd name="connsiteX53" fmla="*/ 134917 w 607573"/>
              <a:gd name="connsiteY53" fmla="*/ 223648 h 424308"/>
              <a:gd name="connsiteX54" fmla="*/ 153163 w 607573"/>
              <a:gd name="connsiteY54" fmla="*/ 229247 h 424308"/>
              <a:gd name="connsiteX55" fmla="*/ 160016 w 607573"/>
              <a:gd name="connsiteY55" fmla="*/ 240800 h 424308"/>
              <a:gd name="connsiteX56" fmla="*/ 150848 w 607573"/>
              <a:gd name="connsiteY56" fmla="*/ 247909 h 424308"/>
              <a:gd name="connsiteX57" fmla="*/ 148445 w 607573"/>
              <a:gd name="connsiteY57" fmla="*/ 247642 h 424308"/>
              <a:gd name="connsiteX58" fmla="*/ 132514 w 607573"/>
              <a:gd name="connsiteY58" fmla="*/ 242932 h 424308"/>
              <a:gd name="connsiteX59" fmla="*/ 116048 w 607573"/>
              <a:gd name="connsiteY59" fmla="*/ 253952 h 424308"/>
              <a:gd name="connsiteX60" fmla="*/ 174880 w 607573"/>
              <a:gd name="connsiteY60" fmla="*/ 289765 h 424308"/>
              <a:gd name="connsiteX61" fmla="*/ 341051 w 607573"/>
              <a:gd name="connsiteY61" fmla="*/ 279279 h 424308"/>
              <a:gd name="connsiteX62" fmla="*/ 271716 w 607573"/>
              <a:gd name="connsiteY62" fmla="*/ 201165 h 424308"/>
              <a:gd name="connsiteX63" fmla="*/ 179597 w 607573"/>
              <a:gd name="connsiteY63" fmla="*/ 146513 h 424308"/>
              <a:gd name="connsiteX64" fmla="*/ 61488 w 607573"/>
              <a:gd name="connsiteY64" fmla="*/ 129539 h 424308"/>
              <a:gd name="connsiteX65" fmla="*/ 473756 w 607573"/>
              <a:gd name="connsiteY65" fmla="*/ 114432 h 424308"/>
              <a:gd name="connsiteX66" fmla="*/ 473222 w 607573"/>
              <a:gd name="connsiteY66" fmla="*/ 116920 h 424308"/>
              <a:gd name="connsiteX67" fmla="*/ 505263 w 607573"/>
              <a:gd name="connsiteY67" fmla="*/ 162064 h 424308"/>
              <a:gd name="connsiteX68" fmla="*/ 507755 w 607573"/>
              <a:gd name="connsiteY68" fmla="*/ 162420 h 424308"/>
              <a:gd name="connsiteX69" fmla="*/ 508289 w 607573"/>
              <a:gd name="connsiteY69" fmla="*/ 159931 h 424308"/>
              <a:gd name="connsiteX70" fmla="*/ 476248 w 607573"/>
              <a:gd name="connsiteY70" fmla="*/ 114787 h 424308"/>
              <a:gd name="connsiteX71" fmla="*/ 473756 w 607573"/>
              <a:gd name="connsiteY71" fmla="*/ 114432 h 424308"/>
              <a:gd name="connsiteX72" fmla="*/ 587236 w 607573"/>
              <a:gd name="connsiteY72" fmla="*/ 61112 h 424308"/>
              <a:gd name="connsiteX73" fmla="*/ 550566 w 607573"/>
              <a:gd name="connsiteY73" fmla="*/ 79419 h 424308"/>
              <a:gd name="connsiteX74" fmla="*/ 550566 w 607573"/>
              <a:gd name="connsiteY74" fmla="*/ 79508 h 424308"/>
              <a:gd name="connsiteX75" fmla="*/ 550655 w 607573"/>
              <a:gd name="connsiteY75" fmla="*/ 79508 h 424308"/>
              <a:gd name="connsiteX76" fmla="*/ 572818 w 607573"/>
              <a:gd name="connsiteY76" fmla="*/ 77997 h 424308"/>
              <a:gd name="connsiteX77" fmla="*/ 587325 w 607573"/>
              <a:gd name="connsiteY77" fmla="*/ 61201 h 424308"/>
              <a:gd name="connsiteX78" fmla="*/ 587325 w 607573"/>
              <a:gd name="connsiteY78" fmla="*/ 61112 h 424308"/>
              <a:gd name="connsiteX79" fmla="*/ 506509 w 607573"/>
              <a:gd name="connsiteY79" fmla="*/ 34186 h 424308"/>
              <a:gd name="connsiteX80" fmla="*/ 506420 w 607573"/>
              <a:gd name="connsiteY80" fmla="*/ 34275 h 424308"/>
              <a:gd name="connsiteX81" fmla="*/ 508022 w 607573"/>
              <a:gd name="connsiteY81" fmla="*/ 56402 h 424308"/>
              <a:gd name="connsiteX82" fmla="*/ 524755 w 607573"/>
              <a:gd name="connsiteY82" fmla="*/ 70976 h 424308"/>
              <a:gd name="connsiteX83" fmla="*/ 524844 w 607573"/>
              <a:gd name="connsiteY83" fmla="*/ 70976 h 424308"/>
              <a:gd name="connsiteX84" fmla="*/ 524933 w 607573"/>
              <a:gd name="connsiteY84" fmla="*/ 70888 h 424308"/>
              <a:gd name="connsiteX85" fmla="*/ 506598 w 607573"/>
              <a:gd name="connsiteY85" fmla="*/ 34275 h 424308"/>
              <a:gd name="connsiteX86" fmla="*/ 506509 w 607573"/>
              <a:gd name="connsiteY86" fmla="*/ 34186 h 424308"/>
              <a:gd name="connsiteX87" fmla="*/ 142482 w 607573"/>
              <a:gd name="connsiteY87" fmla="*/ 30276 h 424308"/>
              <a:gd name="connsiteX88" fmla="*/ 156545 w 607573"/>
              <a:gd name="connsiteY88" fmla="*/ 119408 h 424308"/>
              <a:gd name="connsiteX89" fmla="*/ 186628 w 607573"/>
              <a:gd name="connsiteY89" fmla="*/ 128828 h 424308"/>
              <a:gd name="connsiteX90" fmla="*/ 284622 w 607573"/>
              <a:gd name="connsiteY90" fmla="*/ 187124 h 424308"/>
              <a:gd name="connsiteX91" fmla="*/ 311590 w 607573"/>
              <a:gd name="connsiteY91" fmla="*/ 212362 h 424308"/>
              <a:gd name="connsiteX92" fmla="*/ 324229 w 607573"/>
              <a:gd name="connsiteY92" fmla="*/ 201965 h 424308"/>
              <a:gd name="connsiteX93" fmla="*/ 142482 w 607573"/>
              <a:gd name="connsiteY93" fmla="*/ 30276 h 424308"/>
              <a:gd name="connsiteX94" fmla="*/ 560980 w 607573"/>
              <a:gd name="connsiteY94" fmla="*/ 683 h 424308"/>
              <a:gd name="connsiteX95" fmla="*/ 566320 w 607573"/>
              <a:gd name="connsiteY95" fmla="*/ 13036 h 424308"/>
              <a:gd name="connsiteX96" fmla="*/ 554483 w 607573"/>
              <a:gd name="connsiteY96" fmla="*/ 46894 h 424308"/>
              <a:gd name="connsiteX97" fmla="*/ 593289 w 607573"/>
              <a:gd name="connsiteY97" fmla="*/ 43072 h 424308"/>
              <a:gd name="connsiteX98" fmla="*/ 602990 w 607573"/>
              <a:gd name="connsiteY98" fmla="*/ 47693 h 424308"/>
              <a:gd name="connsiteX99" fmla="*/ 607529 w 607573"/>
              <a:gd name="connsiteY99" fmla="*/ 56669 h 424308"/>
              <a:gd name="connsiteX100" fmla="*/ 605393 w 607573"/>
              <a:gd name="connsiteY100" fmla="*/ 67244 h 424308"/>
              <a:gd name="connsiteX101" fmla="*/ 581273 w 607573"/>
              <a:gd name="connsiteY101" fmla="*/ 94970 h 424308"/>
              <a:gd name="connsiteX102" fmla="*/ 559823 w 607573"/>
              <a:gd name="connsiteY102" fmla="*/ 100036 h 424308"/>
              <a:gd name="connsiteX103" fmla="*/ 544603 w 607573"/>
              <a:gd name="connsiteY103" fmla="*/ 97547 h 424308"/>
              <a:gd name="connsiteX104" fmla="*/ 541844 w 607573"/>
              <a:gd name="connsiteY104" fmla="*/ 96570 h 424308"/>
              <a:gd name="connsiteX105" fmla="*/ 536059 w 607573"/>
              <a:gd name="connsiteY105" fmla="*/ 128828 h 424308"/>
              <a:gd name="connsiteX106" fmla="*/ 542022 w 607573"/>
              <a:gd name="connsiteY106" fmla="*/ 123941 h 424308"/>
              <a:gd name="connsiteX107" fmla="*/ 585545 w 607573"/>
              <a:gd name="connsiteY107" fmla="*/ 114077 h 424308"/>
              <a:gd name="connsiteX108" fmla="*/ 598006 w 607573"/>
              <a:gd name="connsiteY108" fmla="*/ 117809 h 424308"/>
              <a:gd name="connsiteX109" fmla="*/ 603880 w 607573"/>
              <a:gd name="connsiteY109" fmla="*/ 125985 h 424308"/>
              <a:gd name="connsiteX110" fmla="*/ 603257 w 607573"/>
              <a:gd name="connsiteY110" fmla="*/ 139048 h 424308"/>
              <a:gd name="connsiteX111" fmla="*/ 545849 w 607573"/>
              <a:gd name="connsiteY111" fmla="*/ 187391 h 424308"/>
              <a:gd name="connsiteX112" fmla="*/ 536059 w 607573"/>
              <a:gd name="connsiteY112" fmla="*/ 186591 h 424308"/>
              <a:gd name="connsiteX113" fmla="*/ 529472 w 607573"/>
              <a:gd name="connsiteY113" fmla="*/ 184992 h 424308"/>
              <a:gd name="connsiteX114" fmla="*/ 527247 w 607573"/>
              <a:gd name="connsiteY114" fmla="*/ 222049 h 424308"/>
              <a:gd name="connsiteX115" fmla="*/ 530986 w 607573"/>
              <a:gd name="connsiteY115" fmla="*/ 223737 h 424308"/>
              <a:gd name="connsiteX116" fmla="*/ 536593 w 607573"/>
              <a:gd name="connsiteY116" fmla="*/ 232624 h 424308"/>
              <a:gd name="connsiteX117" fmla="*/ 530541 w 607573"/>
              <a:gd name="connsiteY117" fmla="*/ 241244 h 424308"/>
              <a:gd name="connsiteX118" fmla="*/ 526624 w 607573"/>
              <a:gd name="connsiteY118" fmla="*/ 242755 h 424308"/>
              <a:gd name="connsiteX119" fmla="*/ 526446 w 607573"/>
              <a:gd name="connsiteY119" fmla="*/ 262750 h 424308"/>
              <a:gd name="connsiteX120" fmla="*/ 516923 w 607573"/>
              <a:gd name="connsiteY120" fmla="*/ 272258 h 424308"/>
              <a:gd name="connsiteX121" fmla="*/ 507399 w 607573"/>
              <a:gd name="connsiteY121" fmla="*/ 262750 h 424308"/>
              <a:gd name="connsiteX122" fmla="*/ 507488 w 607573"/>
              <a:gd name="connsiteY122" fmla="*/ 250486 h 424308"/>
              <a:gd name="connsiteX123" fmla="*/ 480431 w 607573"/>
              <a:gd name="connsiteY123" fmla="*/ 261239 h 424308"/>
              <a:gd name="connsiteX124" fmla="*/ 423379 w 607573"/>
              <a:gd name="connsiteY124" fmla="*/ 310648 h 424308"/>
              <a:gd name="connsiteX125" fmla="*/ 415369 w 607573"/>
              <a:gd name="connsiteY125" fmla="*/ 317136 h 424308"/>
              <a:gd name="connsiteX126" fmla="*/ 263172 w 607573"/>
              <a:gd name="connsiteY126" fmla="*/ 424308 h 424308"/>
              <a:gd name="connsiteX127" fmla="*/ 136341 w 607573"/>
              <a:gd name="connsiteY127" fmla="*/ 362813 h 424308"/>
              <a:gd name="connsiteX128" fmla="*/ 65048 w 607573"/>
              <a:gd name="connsiteY128" fmla="*/ 402714 h 424308"/>
              <a:gd name="connsiteX129" fmla="*/ 57394 w 607573"/>
              <a:gd name="connsiteY129" fmla="*/ 403602 h 424308"/>
              <a:gd name="connsiteX130" fmla="*/ 51609 w 607573"/>
              <a:gd name="connsiteY130" fmla="*/ 398448 h 424308"/>
              <a:gd name="connsiteX131" fmla="*/ 876 w 607573"/>
              <a:gd name="connsiteY131" fmla="*/ 287010 h 424308"/>
              <a:gd name="connsiteX132" fmla="*/ 1499 w 607573"/>
              <a:gd name="connsiteY132" fmla="*/ 277946 h 424308"/>
              <a:gd name="connsiteX133" fmla="*/ 9510 w 607573"/>
              <a:gd name="connsiteY133" fmla="*/ 273591 h 424308"/>
              <a:gd name="connsiteX134" fmla="*/ 103765 w 607573"/>
              <a:gd name="connsiteY134" fmla="*/ 268615 h 424308"/>
              <a:gd name="connsiteX135" fmla="*/ 93797 w 607573"/>
              <a:gd name="connsiteY135" fmla="*/ 259017 h 424308"/>
              <a:gd name="connsiteX136" fmla="*/ 91394 w 607573"/>
              <a:gd name="connsiteY136" fmla="*/ 251464 h 424308"/>
              <a:gd name="connsiteX137" fmla="*/ 95577 w 607573"/>
              <a:gd name="connsiteY137" fmla="*/ 244710 h 424308"/>
              <a:gd name="connsiteX138" fmla="*/ 112399 w 607573"/>
              <a:gd name="connsiteY138" fmla="*/ 233513 h 424308"/>
              <a:gd name="connsiteX139" fmla="*/ 40661 w 607573"/>
              <a:gd name="connsiteY139" fmla="*/ 122074 h 424308"/>
              <a:gd name="connsiteX140" fmla="*/ 42619 w 607573"/>
              <a:gd name="connsiteY140" fmla="*/ 115054 h 424308"/>
              <a:gd name="connsiteX141" fmla="*/ 49117 w 607573"/>
              <a:gd name="connsiteY141" fmla="*/ 111499 h 424308"/>
              <a:gd name="connsiteX142" fmla="*/ 133137 w 607573"/>
              <a:gd name="connsiteY142" fmla="*/ 114343 h 424308"/>
              <a:gd name="connsiteX143" fmla="*/ 125927 w 607573"/>
              <a:gd name="connsiteY143" fmla="*/ 15613 h 424308"/>
              <a:gd name="connsiteX144" fmla="*/ 130377 w 607573"/>
              <a:gd name="connsiteY144" fmla="*/ 9748 h 424308"/>
              <a:gd name="connsiteX145" fmla="*/ 137765 w 607573"/>
              <a:gd name="connsiteY145" fmla="*/ 8948 h 424308"/>
              <a:gd name="connsiteX146" fmla="*/ 338469 w 607573"/>
              <a:gd name="connsiteY146" fmla="*/ 187036 h 424308"/>
              <a:gd name="connsiteX147" fmla="*/ 342119 w 607573"/>
              <a:gd name="connsiteY147" fmla="*/ 182503 h 424308"/>
              <a:gd name="connsiteX148" fmla="*/ 402819 w 607573"/>
              <a:gd name="connsiteY148" fmla="*/ 152022 h 424308"/>
              <a:gd name="connsiteX149" fmla="*/ 478473 w 607573"/>
              <a:gd name="connsiteY149" fmla="*/ 199921 h 424308"/>
              <a:gd name="connsiteX150" fmla="*/ 508556 w 607573"/>
              <a:gd name="connsiteY150" fmla="*/ 213607 h 424308"/>
              <a:gd name="connsiteX151" fmla="*/ 510693 w 607573"/>
              <a:gd name="connsiteY151" fmla="*/ 181526 h 424308"/>
              <a:gd name="connsiteX152" fmla="*/ 502059 w 607573"/>
              <a:gd name="connsiteY152" fmla="*/ 180815 h 424308"/>
              <a:gd name="connsiteX153" fmla="*/ 454442 w 607573"/>
              <a:gd name="connsiteY153" fmla="*/ 113721 h 424308"/>
              <a:gd name="connsiteX154" fmla="*/ 458180 w 607573"/>
              <a:gd name="connsiteY154" fmla="*/ 101191 h 424308"/>
              <a:gd name="connsiteX155" fmla="*/ 466368 w 607573"/>
              <a:gd name="connsiteY155" fmla="*/ 95415 h 424308"/>
              <a:gd name="connsiteX156" fmla="*/ 479452 w 607573"/>
              <a:gd name="connsiteY156" fmla="*/ 96037 h 424308"/>
              <a:gd name="connsiteX157" fmla="*/ 518080 w 607573"/>
              <a:gd name="connsiteY157" fmla="*/ 121008 h 424308"/>
              <a:gd name="connsiteX158" fmla="*/ 523687 w 607573"/>
              <a:gd name="connsiteY158" fmla="*/ 90260 h 424308"/>
              <a:gd name="connsiteX159" fmla="*/ 518792 w 607573"/>
              <a:gd name="connsiteY159" fmla="*/ 88927 h 424308"/>
              <a:gd name="connsiteX160" fmla="*/ 491023 w 607573"/>
              <a:gd name="connsiteY160" fmla="*/ 64934 h 424308"/>
              <a:gd name="connsiteX161" fmla="*/ 488353 w 607573"/>
              <a:gd name="connsiteY161" fmla="*/ 28321 h 424308"/>
              <a:gd name="connsiteX162" fmla="*/ 492981 w 607573"/>
              <a:gd name="connsiteY162" fmla="*/ 18545 h 424308"/>
              <a:gd name="connsiteX163" fmla="*/ 502059 w 607573"/>
              <a:gd name="connsiteY163" fmla="*/ 14013 h 424308"/>
              <a:gd name="connsiteX164" fmla="*/ 512562 w 607573"/>
              <a:gd name="connsiteY164" fmla="*/ 16235 h 424308"/>
              <a:gd name="connsiteX165" fmla="*/ 537928 w 607573"/>
              <a:gd name="connsiteY165" fmla="*/ 35963 h 424308"/>
              <a:gd name="connsiteX166" fmla="*/ 548608 w 607573"/>
              <a:gd name="connsiteY166" fmla="*/ 5926 h 424308"/>
              <a:gd name="connsiteX167" fmla="*/ 560980 w 607573"/>
              <a:gd name="connsiteY167" fmla="*/ 683 h 42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607573" h="424308">
                <a:moveTo>
                  <a:pt x="120810" y="305855"/>
                </a:moveTo>
                <a:cubicBezTo>
                  <a:pt x="125969" y="304700"/>
                  <a:pt x="131039" y="307986"/>
                  <a:pt x="132106" y="313138"/>
                </a:cubicBezTo>
                <a:cubicBezTo>
                  <a:pt x="133262" y="318289"/>
                  <a:pt x="129971" y="323263"/>
                  <a:pt x="124813" y="324417"/>
                </a:cubicBezTo>
                <a:lnTo>
                  <a:pt x="73225" y="335342"/>
                </a:lnTo>
                <a:cubicBezTo>
                  <a:pt x="72603" y="335519"/>
                  <a:pt x="71891" y="335608"/>
                  <a:pt x="71269" y="335608"/>
                </a:cubicBezTo>
                <a:cubicBezTo>
                  <a:pt x="66910" y="335608"/>
                  <a:pt x="62908" y="332500"/>
                  <a:pt x="62019" y="328059"/>
                </a:cubicBezTo>
                <a:cubicBezTo>
                  <a:pt x="60862" y="322908"/>
                  <a:pt x="64153" y="317845"/>
                  <a:pt x="69312" y="316779"/>
                </a:cubicBezTo>
                <a:close/>
                <a:moveTo>
                  <a:pt x="265308" y="236238"/>
                </a:moveTo>
                <a:cubicBezTo>
                  <a:pt x="270562" y="235616"/>
                  <a:pt x="275282" y="239437"/>
                  <a:pt x="275816" y="244591"/>
                </a:cubicBezTo>
                <a:cubicBezTo>
                  <a:pt x="276439" y="249834"/>
                  <a:pt x="272610" y="254543"/>
                  <a:pt x="267446" y="255077"/>
                </a:cubicBezTo>
                <a:cubicBezTo>
                  <a:pt x="254356" y="256498"/>
                  <a:pt x="241355" y="257209"/>
                  <a:pt x="228354" y="257209"/>
                </a:cubicBezTo>
                <a:cubicBezTo>
                  <a:pt x="216155" y="257209"/>
                  <a:pt x="203955" y="256587"/>
                  <a:pt x="191934" y="255343"/>
                </a:cubicBezTo>
                <a:cubicBezTo>
                  <a:pt x="186680" y="254810"/>
                  <a:pt x="182940" y="250100"/>
                  <a:pt x="183475" y="244858"/>
                </a:cubicBezTo>
                <a:cubicBezTo>
                  <a:pt x="184009" y="239704"/>
                  <a:pt x="188728" y="235883"/>
                  <a:pt x="193982" y="236416"/>
                </a:cubicBezTo>
                <a:cubicBezTo>
                  <a:pt x="217312" y="238904"/>
                  <a:pt x="241355" y="238815"/>
                  <a:pt x="265308" y="236238"/>
                </a:cubicBezTo>
                <a:close/>
                <a:moveTo>
                  <a:pt x="485326" y="224004"/>
                </a:moveTo>
                <a:cubicBezTo>
                  <a:pt x="485504" y="225781"/>
                  <a:pt x="485682" y="227647"/>
                  <a:pt x="485771" y="229425"/>
                </a:cubicBezTo>
                <a:cubicBezTo>
                  <a:pt x="485860" y="232535"/>
                  <a:pt x="485771" y="235645"/>
                  <a:pt x="485504" y="238756"/>
                </a:cubicBezTo>
                <a:lnTo>
                  <a:pt x="502771" y="231824"/>
                </a:lnTo>
                <a:close/>
                <a:moveTo>
                  <a:pt x="425589" y="202591"/>
                </a:moveTo>
                <a:cubicBezTo>
                  <a:pt x="430827" y="202591"/>
                  <a:pt x="435000" y="206856"/>
                  <a:pt x="435000" y="212099"/>
                </a:cubicBezTo>
                <a:lnTo>
                  <a:pt x="435000" y="222228"/>
                </a:lnTo>
                <a:cubicBezTo>
                  <a:pt x="435000" y="227470"/>
                  <a:pt x="430827" y="231735"/>
                  <a:pt x="425589" y="231735"/>
                </a:cubicBezTo>
                <a:cubicBezTo>
                  <a:pt x="420261" y="231735"/>
                  <a:pt x="416088" y="227470"/>
                  <a:pt x="416088" y="222228"/>
                </a:cubicBezTo>
                <a:lnTo>
                  <a:pt x="416088" y="212099"/>
                </a:lnTo>
                <a:cubicBezTo>
                  <a:pt x="416088" y="206856"/>
                  <a:pt x="420261" y="202591"/>
                  <a:pt x="425589" y="202591"/>
                </a:cubicBezTo>
                <a:close/>
                <a:moveTo>
                  <a:pt x="403442" y="170951"/>
                </a:moveTo>
                <a:cubicBezTo>
                  <a:pt x="385197" y="171484"/>
                  <a:pt x="368375" y="180015"/>
                  <a:pt x="357071" y="194323"/>
                </a:cubicBezTo>
                <a:cubicBezTo>
                  <a:pt x="347014" y="207031"/>
                  <a:pt x="336066" y="217783"/>
                  <a:pt x="324496" y="226403"/>
                </a:cubicBezTo>
                <a:cubicBezTo>
                  <a:pt x="349417" y="254663"/>
                  <a:pt x="362056" y="277057"/>
                  <a:pt x="362857" y="278390"/>
                </a:cubicBezTo>
                <a:cubicBezTo>
                  <a:pt x="364103" y="280701"/>
                  <a:pt x="364370" y="283278"/>
                  <a:pt x="363658" y="285766"/>
                </a:cubicBezTo>
                <a:cubicBezTo>
                  <a:pt x="362946" y="288165"/>
                  <a:pt x="361254" y="290209"/>
                  <a:pt x="359029" y="291453"/>
                </a:cubicBezTo>
                <a:cubicBezTo>
                  <a:pt x="316485" y="314025"/>
                  <a:pt x="277768" y="321934"/>
                  <a:pt x="244481" y="321934"/>
                </a:cubicBezTo>
                <a:cubicBezTo>
                  <a:pt x="213685" y="321934"/>
                  <a:pt x="187429" y="315181"/>
                  <a:pt x="167047" y="307094"/>
                </a:cubicBezTo>
                <a:cubicBezTo>
                  <a:pt x="150581" y="300518"/>
                  <a:pt x="136697" y="292609"/>
                  <a:pt x="125571" y="285144"/>
                </a:cubicBezTo>
                <a:cubicBezTo>
                  <a:pt x="92373" y="289409"/>
                  <a:pt x="58373" y="291898"/>
                  <a:pt x="24195" y="292431"/>
                </a:cubicBezTo>
                <a:lnTo>
                  <a:pt x="64514" y="381030"/>
                </a:lnTo>
                <a:cubicBezTo>
                  <a:pt x="77509" y="373477"/>
                  <a:pt x="103231" y="358903"/>
                  <a:pt x="134561" y="342196"/>
                </a:cubicBezTo>
                <a:cubicBezTo>
                  <a:pt x="138833" y="339974"/>
                  <a:pt x="144084" y="341218"/>
                  <a:pt x="146843" y="345040"/>
                </a:cubicBezTo>
                <a:cubicBezTo>
                  <a:pt x="173634" y="382808"/>
                  <a:pt x="217068" y="405291"/>
                  <a:pt x="263172" y="405291"/>
                </a:cubicBezTo>
                <a:cubicBezTo>
                  <a:pt x="323250" y="405291"/>
                  <a:pt x="377186" y="367256"/>
                  <a:pt x="397390" y="310737"/>
                </a:cubicBezTo>
                <a:cubicBezTo>
                  <a:pt x="400772" y="301495"/>
                  <a:pt x="408872" y="294475"/>
                  <a:pt x="419107" y="292164"/>
                </a:cubicBezTo>
                <a:cubicBezTo>
                  <a:pt x="447767" y="285588"/>
                  <a:pt x="467793" y="259550"/>
                  <a:pt x="466725" y="230136"/>
                </a:cubicBezTo>
                <a:cubicBezTo>
                  <a:pt x="465567" y="198233"/>
                  <a:pt x="435484" y="170062"/>
                  <a:pt x="403442" y="170951"/>
                </a:cubicBezTo>
                <a:close/>
                <a:moveTo>
                  <a:pt x="582341" y="132827"/>
                </a:moveTo>
                <a:cubicBezTo>
                  <a:pt x="572017" y="131050"/>
                  <a:pt x="561603" y="133360"/>
                  <a:pt x="553059" y="139403"/>
                </a:cubicBezTo>
                <a:cubicBezTo>
                  <a:pt x="544514" y="145446"/>
                  <a:pt x="538818" y="154511"/>
                  <a:pt x="537127" y="164819"/>
                </a:cubicBezTo>
                <a:cubicBezTo>
                  <a:pt x="536949" y="165619"/>
                  <a:pt x="536860" y="166508"/>
                  <a:pt x="536771" y="167307"/>
                </a:cubicBezTo>
                <a:cubicBezTo>
                  <a:pt x="537572" y="167574"/>
                  <a:pt x="538462" y="167752"/>
                  <a:pt x="539263" y="167841"/>
                </a:cubicBezTo>
                <a:cubicBezTo>
                  <a:pt x="560535" y="171484"/>
                  <a:pt x="580828" y="157088"/>
                  <a:pt x="584477" y="135849"/>
                </a:cubicBezTo>
                <a:cubicBezTo>
                  <a:pt x="584655" y="135049"/>
                  <a:pt x="584744" y="134160"/>
                  <a:pt x="584833" y="133272"/>
                </a:cubicBezTo>
                <a:cubicBezTo>
                  <a:pt x="583943" y="133094"/>
                  <a:pt x="583142" y="132916"/>
                  <a:pt x="582341" y="132827"/>
                </a:cubicBezTo>
                <a:close/>
                <a:moveTo>
                  <a:pt x="61488" y="129539"/>
                </a:moveTo>
                <a:cubicBezTo>
                  <a:pt x="66739" y="150956"/>
                  <a:pt x="84095" y="201876"/>
                  <a:pt x="134917" y="223648"/>
                </a:cubicBezTo>
                <a:cubicBezTo>
                  <a:pt x="135807" y="224004"/>
                  <a:pt x="142304" y="226492"/>
                  <a:pt x="153163" y="229247"/>
                </a:cubicBezTo>
                <a:cubicBezTo>
                  <a:pt x="158325" y="230580"/>
                  <a:pt x="161351" y="235734"/>
                  <a:pt x="160016" y="240800"/>
                </a:cubicBezTo>
                <a:cubicBezTo>
                  <a:pt x="158948" y="245065"/>
                  <a:pt x="155121" y="247909"/>
                  <a:pt x="150848" y="247909"/>
                </a:cubicBezTo>
                <a:cubicBezTo>
                  <a:pt x="150047" y="247909"/>
                  <a:pt x="149246" y="247820"/>
                  <a:pt x="148445" y="247642"/>
                </a:cubicBezTo>
                <a:cubicBezTo>
                  <a:pt x="141414" y="245865"/>
                  <a:pt x="136074" y="244177"/>
                  <a:pt x="132514" y="242932"/>
                </a:cubicBezTo>
                <a:lnTo>
                  <a:pt x="116048" y="253952"/>
                </a:lnTo>
                <a:cubicBezTo>
                  <a:pt x="126550" y="263194"/>
                  <a:pt x="146843" y="278657"/>
                  <a:pt x="174880" y="289765"/>
                </a:cubicBezTo>
                <a:cubicBezTo>
                  <a:pt x="228104" y="310737"/>
                  <a:pt x="283910" y="307183"/>
                  <a:pt x="341051" y="279279"/>
                </a:cubicBezTo>
                <a:cubicBezTo>
                  <a:pt x="331349" y="264349"/>
                  <a:pt x="308119" y="231913"/>
                  <a:pt x="271716" y="201165"/>
                </a:cubicBezTo>
                <a:cubicBezTo>
                  <a:pt x="243146" y="176994"/>
                  <a:pt x="212172" y="158598"/>
                  <a:pt x="179597" y="146513"/>
                </a:cubicBezTo>
                <a:cubicBezTo>
                  <a:pt x="142126" y="132561"/>
                  <a:pt x="102430" y="126873"/>
                  <a:pt x="61488" y="129539"/>
                </a:cubicBezTo>
                <a:close/>
                <a:moveTo>
                  <a:pt x="473756" y="114432"/>
                </a:moveTo>
                <a:cubicBezTo>
                  <a:pt x="473489" y="115232"/>
                  <a:pt x="473311" y="116120"/>
                  <a:pt x="473222" y="116920"/>
                </a:cubicBezTo>
                <a:cubicBezTo>
                  <a:pt x="469573" y="138159"/>
                  <a:pt x="483902" y="158421"/>
                  <a:pt x="505263" y="162064"/>
                </a:cubicBezTo>
                <a:cubicBezTo>
                  <a:pt x="506064" y="162242"/>
                  <a:pt x="506954" y="162331"/>
                  <a:pt x="507755" y="162420"/>
                </a:cubicBezTo>
                <a:cubicBezTo>
                  <a:pt x="508022" y="161531"/>
                  <a:pt x="508200" y="160731"/>
                  <a:pt x="508289" y="159931"/>
                </a:cubicBezTo>
                <a:cubicBezTo>
                  <a:pt x="511939" y="138604"/>
                  <a:pt x="497609" y="118342"/>
                  <a:pt x="476248" y="114787"/>
                </a:cubicBezTo>
                <a:cubicBezTo>
                  <a:pt x="475447" y="114610"/>
                  <a:pt x="474557" y="114521"/>
                  <a:pt x="473756" y="114432"/>
                </a:cubicBezTo>
                <a:close/>
                <a:moveTo>
                  <a:pt x="587236" y="61112"/>
                </a:moveTo>
                <a:cubicBezTo>
                  <a:pt x="572106" y="56047"/>
                  <a:pt x="555640" y="64223"/>
                  <a:pt x="550566" y="79419"/>
                </a:cubicBezTo>
                <a:lnTo>
                  <a:pt x="550566" y="79508"/>
                </a:lnTo>
                <a:lnTo>
                  <a:pt x="550655" y="79508"/>
                </a:lnTo>
                <a:cubicBezTo>
                  <a:pt x="557954" y="81996"/>
                  <a:pt x="565875" y="81463"/>
                  <a:pt x="572818" y="77997"/>
                </a:cubicBezTo>
                <a:cubicBezTo>
                  <a:pt x="579671" y="74531"/>
                  <a:pt x="584833" y="68577"/>
                  <a:pt x="587325" y="61201"/>
                </a:cubicBezTo>
                <a:cubicBezTo>
                  <a:pt x="587325" y="61201"/>
                  <a:pt x="587325" y="61201"/>
                  <a:pt x="587325" y="61112"/>
                </a:cubicBezTo>
                <a:close/>
                <a:moveTo>
                  <a:pt x="506509" y="34186"/>
                </a:moveTo>
                <a:lnTo>
                  <a:pt x="506420" y="34275"/>
                </a:lnTo>
                <a:cubicBezTo>
                  <a:pt x="504017" y="41651"/>
                  <a:pt x="504551" y="49471"/>
                  <a:pt x="508022" y="56402"/>
                </a:cubicBezTo>
                <a:cubicBezTo>
                  <a:pt x="511494" y="63334"/>
                  <a:pt x="517457" y="68488"/>
                  <a:pt x="524755" y="70976"/>
                </a:cubicBezTo>
                <a:lnTo>
                  <a:pt x="524844" y="70976"/>
                </a:lnTo>
                <a:cubicBezTo>
                  <a:pt x="524933" y="70976"/>
                  <a:pt x="524933" y="70888"/>
                  <a:pt x="524933" y="70888"/>
                </a:cubicBezTo>
                <a:cubicBezTo>
                  <a:pt x="530007" y="55691"/>
                  <a:pt x="521729" y="39251"/>
                  <a:pt x="506598" y="34275"/>
                </a:cubicBezTo>
                <a:cubicBezTo>
                  <a:pt x="506509" y="34275"/>
                  <a:pt x="506509" y="34186"/>
                  <a:pt x="506509" y="34186"/>
                </a:cubicBezTo>
                <a:close/>
                <a:moveTo>
                  <a:pt x="142482" y="30276"/>
                </a:moveTo>
                <a:cubicBezTo>
                  <a:pt x="139990" y="47516"/>
                  <a:pt x="137854" y="85462"/>
                  <a:pt x="156545" y="119408"/>
                </a:cubicBezTo>
                <a:cubicBezTo>
                  <a:pt x="166691" y="121986"/>
                  <a:pt x="176749" y="125096"/>
                  <a:pt x="186628" y="128828"/>
                </a:cubicBezTo>
                <a:cubicBezTo>
                  <a:pt x="221340" y="141803"/>
                  <a:pt x="254271" y="161442"/>
                  <a:pt x="284622" y="187124"/>
                </a:cubicBezTo>
                <a:cubicBezTo>
                  <a:pt x="294501" y="195567"/>
                  <a:pt x="303491" y="204098"/>
                  <a:pt x="311590" y="212362"/>
                </a:cubicBezTo>
                <a:cubicBezTo>
                  <a:pt x="315862" y="209252"/>
                  <a:pt x="320135" y="205786"/>
                  <a:pt x="324229" y="201965"/>
                </a:cubicBezTo>
                <a:cubicBezTo>
                  <a:pt x="297972" y="140825"/>
                  <a:pt x="245460" y="63601"/>
                  <a:pt x="142482" y="30276"/>
                </a:cubicBezTo>
                <a:close/>
                <a:moveTo>
                  <a:pt x="560980" y="683"/>
                </a:moveTo>
                <a:cubicBezTo>
                  <a:pt x="565875" y="2638"/>
                  <a:pt x="568278" y="8148"/>
                  <a:pt x="566320" y="13036"/>
                </a:cubicBezTo>
                <a:cubicBezTo>
                  <a:pt x="561870" y="24055"/>
                  <a:pt x="557954" y="35341"/>
                  <a:pt x="554483" y="46894"/>
                </a:cubicBezTo>
                <a:cubicBezTo>
                  <a:pt x="565875" y="40406"/>
                  <a:pt x="579849" y="38629"/>
                  <a:pt x="593289" y="43072"/>
                </a:cubicBezTo>
                <a:cubicBezTo>
                  <a:pt x="596493" y="44139"/>
                  <a:pt x="599697" y="45650"/>
                  <a:pt x="602990" y="47693"/>
                </a:cubicBezTo>
                <a:cubicBezTo>
                  <a:pt x="606105" y="49560"/>
                  <a:pt x="607885" y="53025"/>
                  <a:pt x="607529" y="56669"/>
                </a:cubicBezTo>
                <a:cubicBezTo>
                  <a:pt x="607173" y="60490"/>
                  <a:pt x="606461" y="63956"/>
                  <a:pt x="605393" y="67244"/>
                </a:cubicBezTo>
                <a:cubicBezTo>
                  <a:pt x="601299" y="79419"/>
                  <a:pt x="592754" y="89283"/>
                  <a:pt x="581273" y="94970"/>
                </a:cubicBezTo>
                <a:cubicBezTo>
                  <a:pt x="574509" y="98347"/>
                  <a:pt x="567210" y="100036"/>
                  <a:pt x="559823" y="100036"/>
                </a:cubicBezTo>
                <a:cubicBezTo>
                  <a:pt x="554750" y="100036"/>
                  <a:pt x="549587" y="99236"/>
                  <a:pt x="544603" y="97547"/>
                </a:cubicBezTo>
                <a:cubicBezTo>
                  <a:pt x="543713" y="97281"/>
                  <a:pt x="542734" y="96925"/>
                  <a:pt x="541844" y="96570"/>
                </a:cubicBezTo>
                <a:cubicBezTo>
                  <a:pt x="539619" y="107323"/>
                  <a:pt x="537750" y="118075"/>
                  <a:pt x="536059" y="128828"/>
                </a:cubicBezTo>
                <a:cubicBezTo>
                  <a:pt x="537928" y="127051"/>
                  <a:pt x="539886" y="125451"/>
                  <a:pt x="542022" y="123941"/>
                </a:cubicBezTo>
                <a:cubicBezTo>
                  <a:pt x="554750" y="114965"/>
                  <a:pt x="570147" y="111411"/>
                  <a:pt x="585545" y="114077"/>
                </a:cubicBezTo>
                <a:cubicBezTo>
                  <a:pt x="589639" y="114787"/>
                  <a:pt x="593734" y="115943"/>
                  <a:pt x="598006" y="117809"/>
                </a:cubicBezTo>
                <a:cubicBezTo>
                  <a:pt x="601388" y="119142"/>
                  <a:pt x="603702" y="122341"/>
                  <a:pt x="603880" y="125985"/>
                </a:cubicBezTo>
                <a:cubicBezTo>
                  <a:pt x="604147" y="130694"/>
                  <a:pt x="603969" y="134960"/>
                  <a:pt x="603257" y="139048"/>
                </a:cubicBezTo>
                <a:cubicBezTo>
                  <a:pt x="598451" y="167396"/>
                  <a:pt x="573708" y="187391"/>
                  <a:pt x="545849" y="187391"/>
                </a:cubicBezTo>
                <a:cubicBezTo>
                  <a:pt x="542645" y="187391"/>
                  <a:pt x="539352" y="187124"/>
                  <a:pt x="536059" y="186591"/>
                </a:cubicBezTo>
                <a:cubicBezTo>
                  <a:pt x="533923" y="186236"/>
                  <a:pt x="531698" y="185703"/>
                  <a:pt x="529472" y="184992"/>
                </a:cubicBezTo>
                <a:cubicBezTo>
                  <a:pt x="528493" y="197788"/>
                  <a:pt x="527692" y="210141"/>
                  <a:pt x="527247" y="222049"/>
                </a:cubicBezTo>
                <a:lnTo>
                  <a:pt x="530986" y="223737"/>
                </a:lnTo>
                <a:cubicBezTo>
                  <a:pt x="534457" y="225337"/>
                  <a:pt x="536593" y="228803"/>
                  <a:pt x="536593" y="232624"/>
                </a:cubicBezTo>
                <a:cubicBezTo>
                  <a:pt x="536504" y="236445"/>
                  <a:pt x="534101" y="239822"/>
                  <a:pt x="530541" y="241244"/>
                </a:cubicBezTo>
                <a:lnTo>
                  <a:pt x="526624" y="242755"/>
                </a:lnTo>
                <a:cubicBezTo>
                  <a:pt x="526446" y="249686"/>
                  <a:pt x="526446" y="256351"/>
                  <a:pt x="526446" y="262750"/>
                </a:cubicBezTo>
                <a:cubicBezTo>
                  <a:pt x="526446" y="267993"/>
                  <a:pt x="522174" y="272258"/>
                  <a:pt x="516923" y="272258"/>
                </a:cubicBezTo>
                <a:cubicBezTo>
                  <a:pt x="511672" y="272258"/>
                  <a:pt x="507399" y="267993"/>
                  <a:pt x="507399" y="262750"/>
                </a:cubicBezTo>
                <a:cubicBezTo>
                  <a:pt x="507399" y="258751"/>
                  <a:pt x="507399" y="254663"/>
                  <a:pt x="507488" y="250486"/>
                </a:cubicBezTo>
                <a:lnTo>
                  <a:pt x="480431" y="261239"/>
                </a:lnTo>
                <a:cubicBezTo>
                  <a:pt x="470997" y="285588"/>
                  <a:pt x="449992" y="304606"/>
                  <a:pt x="423379" y="310648"/>
                </a:cubicBezTo>
                <a:cubicBezTo>
                  <a:pt x="419463" y="311537"/>
                  <a:pt x="416437" y="314025"/>
                  <a:pt x="415369" y="317136"/>
                </a:cubicBezTo>
                <a:cubicBezTo>
                  <a:pt x="392406" y="381208"/>
                  <a:pt x="331260" y="424308"/>
                  <a:pt x="263172" y="424308"/>
                </a:cubicBezTo>
                <a:cubicBezTo>
                  <a:pt x="213774" y="424308"/>
                  <a:pt x="166958" y="401470"/>
                  <a:pt x="136341" y="362813"/>
                </a:cubicBezTo>
                <a:cubicBezTo>
                  <a:pt x="95043" y="384941"/>
                  <a:pt x="65404" y="402447"/>
                  <a:pt x="65048" y="402714"/>
                </a:cubicBezTo>
                <a:cubicBezTo>
                  <a:pt x="62734" y="404047"/>
                  <a:pt x="59975" y="404402"/>
                  <a:pt x="57394" y="403602"/>
                </a:cubicBezTo>
                <a:cubicBezTo>
                  <a:pt x="54813" y="402714"/>
                  <a:pt x="52677" y="400848"/>
                  <a:pt x="51609" y="398448"/>
                </a:cubicBezTo>
                <a:lnTo>
                  <a:pt x="876" y="287010"/>
                </a:lnTo>
                <a:cubicBezTo>
                  <a:pt x="-459" y="284077"/>
                  <a:pt x="-281" y="280612"/>
                  <a:pt x="1499" y="277946"/>
                </a:cubicBezTo>
                <a:cubicBezTo>
                  <a:pt x="3279" y="275191"/>
                  <a:pt x="6306" y="273591"/>
                  <a:pt x="9510" y="273591"/>
                </a:cubicBezTo>
                <a:cubicBezTo>
                  <a:pt x="41195" y="273591"/>
                  <a:pt x="72792" y="271903"/>
                  <a:pt x="103765" y="268615"/>
                </a:cubicBezTo>
                <a:cubicBezTo>
                  <a:pt x="97624" y="263194"/>
                  <a:pt x="94153" y="259462"/>
                  <a:pt x="93797" y="259017"/>
                </a:cubicBezTo>
                <a:cubicBezTo>
                  <a:pt x="91928" y="256973"/>
                  <a:pt x="91038" y="254218"/>
                  <a:pt x="91394" y="251464"/>
                </a:cubicBezTo>
                <a:cubicBezTo>
                  <a:pt x="91750" y="248709"/>
                  <a:pt x="93263" y="246309"/>
                  <a:pt x="95577" y="244710"/>
                </a:cubicBezTo>
                <a:lnTo>
                  <a:pt x="112399" y="233513"/>
                </a:lnTo>
                <a:cubicBezTo>
                  <a:pt x="50808" y="197522"/>
                  <a:pt x="41017" y="125363"/>
                  <a:pt x="40661" y="122074"/>
                </a:cubicBezTo>
                <a:cubicBezTo>
                  <a:pt x="40305" y="119586"/>
                  <a:pt x="41017" y="117009"/>
                  <a:pt x="42619" y="115054"/>
                </a:cubicBezTo>
                <a:cubicBezTo>
                  <a:pt x="44221" y="113010"/>
                  <a:pt x="46624" y="111766"/>
                  <a:pt x="49117" y="111499"/>
                </a:cubicBezTo>
                <a:cubicBezTo>
                  <a:pt x="77776" y="108656"/>
                  <a:pt x="105812" y="109633"/>
                  <a:pt x="133137" y="114343"/>
                </a:cubicBezTo>
                <a:cubicBezTo>
                  <a:pt x="113200" y="65822"/>
                  <a:pt x="125304" y="17834"/>
                  <a:pt x="125927" y="15613"/>
                </a:cubicBezTo>
                <a:cubicBezTo>
                  <a:pt x="126550" y="13213"/>
                  <a:pt x="128152" y="11081"/>
                  <a:pt x="130377" y="9748"/>
                </a:cubicBezTo>
                <a:cubicBezTo>
                  <a:pt x="132603" y="8504"/>
                  <a:pt x="135273" y="8237"/>
                  <a:pt x="137765" y="8948"/>
                </a:cubicBezTo>
                <a:cubicBezTo>
                  <a:pt x="250266" y="41206"/>
                  <a:pt x="308653" y="121364"/>
                  <a:pt x="338469" y="187036"/>
                </a:cubicBezTo>
                <a:cubicBezTo>
                  <a:pt x="339715" y="185525"/>
                  <a:pt x="340873" y="184103"/>
                  <a:pt x="342119" y="182503"/>
                </a:cubicBezTo>
                <a:cubicBezTo>
                  <a:pt x="356893" y="163842"/>
                  <a:pt x="379055" y="152733"/>
                  <a:pt x="402819" y="152022"/>
                </a:cubicBezTo>
                <a:cubicBezTo>
                  <a:pt x="435039" y="151045"/>
                  <a:pt x="465122" y="171484"/>
                  <a:pt x="478473" y="199921"/>
                </a:cubicBezTo>
                <a:lnTo>
                  <a:pt x="508556" y="213607"/>
                </a:lnTo>
                <a:cubicBezTo>
                  <a:pt x="509091" y="203209"/>
                  <a:pt x="509803" y="192545"/>
                  <a:pt x="510693" y="181526"/>
                </a:cubicBezTo>
                <a:cubicBezTo>
                  <a:pt x="507666" y="181526"/>
                  <a:pt x="504818" y="181259"/>
                  <a:pt x="502059" y="180815"/>
                </a:cubicBezTo>
                <a:cubicBezTo>
                  <a:pt x="470374" y="175394"/>
                  <a:pt x="449013" y="145357"/>
                  <a:pt x="454442" y="113721"/>
                </a:cubicBezTo>
                <a:cubicBezTo>
                  <a:pt x="455154" y="109633"/>
                  <a:pt x="456311" y="105545"/>
                  <a:pt x="458180" y="101191"/>
                </a:cubicBezTo>
                <a:cubicBezTo>
                  <a:pt x="459515" y="97814"/>
                  <a:pt x="462719" y="95592"/>
                  <a:pt x="466368" y="95415"/>
                </a:cubicBezTo>
                <a:cubicBezTo>
                  <a:pt x="471086" y="95148"/>
                  <a:pt x="475358" y="95326"/>
                  <a:pt x="479452" y="96037"/>
                </a:cubicBezTo>
                <a:cubicBezTo>
                  <a:pt x="495829" y="98792"/>
                  <a:pt x="509447" y="108211"/>
                  <a:pt x="518080" y="121008"/>
                </a:cubicBezTo>
                <a:cubicBezTo>
                  <a:pt x="519682" y="110788"/>
                  <a:pt x="521551" y="100569"/>
                  <a:pt x="523687" y="90260"/>
                </a:cubicBezTo>
                <a:cubicBezTo>
                  <a:pt x="521996" y="89905"/>
                  <a:pt x="520394" y="89461"/>
                  <a:pt x="518792" y="88927"/>
                </a:cubicBezTo>
                <a:cubicBezTo>
                  <a:pt x="506598" y="84928"/>
                  <a:pt x="496719" y="76397"/>
                  <a:pt x="491023" y="64934"/>
                </a:cubicBezTo>
                <a:cubicBezTo>
                  <a:pt x="485237" y="53470"/>
                  <a:pt x="484347" y="40495"/>
                  <a:pt x="488353" y="28321"/>
                </a:cubicBezTo>
                <a:cubicBezTo>
                  <a:pt x="489510" y="25033"/>
                  <a:pt x="490934" y="21833"/>
                  <a:pt x="492981" y="18545"/>
                </a:cubicBezTo>
                <a:cubicBezTo>
                  <a:pt x="494850" y="15435"/>
                  <a:pt x="498410" y="13658"/>
                  <a:pt x="502059" y="14013"/>
                </a:cubicBezTo>
                <a:cubicBezTo>
                  <a:pt x="505886" y="14458"/>
                  <a:pt x="509358" y="15168"/>
                  <a:pt x="512562" y="16235"/>
                </a:cubicBezTo>
                <a:cubicBezTo>
                  <a:pt x="523509" y="19878"/>
                  <a:pt x="532232" y="26988"/>
                  <a:pt x="537928" y="35963"/>
                </a:cubicBezTo>
                <a:cubicBezTo>
                  <a:pt x="541132" y="25832"/>
                  <a:pt x="544692" y="15791"/>
                  <a:pt x="548608" y="5926"/>
                </a:cubicBezTo>
                <a:cubicBezTo>
                  <a:pt x="550566" y="1128"/>
                  <a:pt x="556174" y="-1272"/>
                  <a:pt x="560980" y="683"/>
                </a:cubicBezTo>
                <a:close/>
              </a:path>
            </a:pathLst>
          </a:custGeom>
          <a:solidFill>
            <a:schemeClr val="bg1"/>
          </a:solidFill>
          <a:ln>
            <a:noFill/>
          </a:ln>
        </p:spPr>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prestig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3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0" y="-88900"/>
            <a:ext cx="12458700" cy="7353300"/>
          </a:xfrm>
          <a:prstGeom prst="rect">
            <a:avLst/>
          </a:prstGeom>
        </p:spPr>
      </p:pic>
      <p:sp>
        <p:nvSpPr>
          <p:cNvPr id="4" name="Rectangle 5"/>
          <p:cNvSpPr>
            <a:spLocks noChangeArrowheads="1"/>
          </p:cNvSpPr>
          <p:nvPr/>
        </p:nvSpPr>
        <p:spPr bwMode="auto">
          <a:xfrm>
            <a:off x="4347381" y="1265477"/>
            <a:ext cx="5532343"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rPr>
              <a:t>国际国内形势</a:t>
            </a:r>
            <a:endPar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sp>
        <p:nvSpPr>
          <p:cNvPr id="7" name="Rectangle 3"/>
          <p:cNvSpPr txBox="1">
            <a:spLocks noChangeArrowheads="1"/>
          </p:cNvSpPr>
          <p:nvPr/>
        </p:nvSpPr>
        <p:spPr bwMode="auto">
          <a:xfrm>
            <a:off x="4999673" y="2330476"/>
            <a:ext cx="6369367" cy="3658246"/>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r>
              <a:rPr lang="zh-CN" altLang="en-US" sz="1800" dirty="0">
                <a:solidFill>
                  <a:schemeClr val="bg1"/>
                </a:solidFill>
              </a:rPr>
              <a:t>近年来，大国关系变换调整，合作、竞争与对抗并存。美、中、日之间的竞争态势与中俄之间的合作关系同时并存、各自深化。美国坚定地实施战略东移、其亚太同盟体系防范、遏制中国的态势不减反增，中美关系中的战略竞争性凸显；日本向“正常国家”转型，中日在海上安全、对外投资多个领域矛盾重重，关系持续低迷；中俄就“一带一路”与“欧亚经济联盟”的对接达成共识，战略合作关系加强。印度的亚太战略从“向东看”转变为“向东干”，试图对华维持经济合作与战略平衡的“双轨政策”此外，中国与各次区域的主要国家关系相对稳定，战略对接态势明显。 </a:t>
            </a:r>
            <a:endParaRPr lang="zh-CN" altLang="en-US" sz="1800" dirty="0">
              <a:solidFill>
                <a:schemeClr val="bg1"/>
              </a:solidFill>
            </a:endParaRPr>
          </a:p>
        </p:txBody>
      </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649" y="3082683"/>
            <a:ext cx="3615559" cy="2169336"/>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400" advClick="0" advTm="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250"/>
                                        <p:tgtEl>
                                          <p:spTgt spid="7"/>
                                        </p:tgtEl>
                                      </p:cBhvr>
                                    </p:animEffect>
                                  </p:childTnLst>
                                </p:cTn>
                              </p:par>
                            </p:childTnLst>
                          </p:cTn>
                        </p:par>
                        <p:par>
                          <p:cTn id="8" fill="hold">
                            <p:stCondLst>
                              <p:cond delay="1500"/>
                            </p:stCondLst>
                            <p:childTnLst>
                              <p:par>
                                <p:cTn id="9" presetID="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0-#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0" y="-88900"/>
            <a:ext cx="12458700" cy="7353300"/>
          </a:xfrm>
          <a:prstGeom prst="rect">
            <a:avLst/>
          </a:prstGeom>
        </p:spPr>
      </p:pic>
      <p:sp>
        <p:nvSpPr>
          <p:cNvPr id="6" name="矩形 5"/>
          <p:cNvSpPr/>
          <p:nvPr/>
        </p:nvSpPr>
        <p:spPr>
          <a:xfrm>
            <a:off x="5885793" y="2586125"/>
            <a:ext cx="5655936" cy="2690160"/>
          </a:xfrm>
          <a:prstGeom prst="rect">
            <a:avLst/>
          </a:prstGeom>
          <a:noFill/>
        </p:spPr>
        <p:txBody>
          <a:bodyPr wrap="square" rtlCol="0">
            <a:spAutoFit/>
          </a:bodyPr>
          <a:lstStyle/>
          <a:p>
            <a:pPr>
              <a:lnSpc>
                <a:spcPct val="130000"/>
              </a:lnSpc>
              <a:spcBef>
                <a:spcPts val="600"/>
              </a:spcBef>
            </a:pPr>
            <a:r>
              <a:rPr lang="zh-CN" altLang="en-US" sz="2200" dirty="0">
                <a:solidFill>
                  <a:schemeClr val="bg1"/>
                </a:solidFill>
                <a:latin typeface="微软雅黑" panose="020B0503020204020204" pitchFamily="34" charset="-122"/>
                <a:ea typeface="微软雅黑" panose="020B0503020204020204" pitchFamily="34" charset="-122"/>
                <a:cs typeface="+mn-ea"/>
              </a:rPr>
              <a:t>海上争端，较之于黄海形势的相对稳定、钓鱼岛争端与东海问题的僵持，南海问题因中美博弈与中菲南海国际仲裁案而持续恶化。围绕岛礁建设的中美博弈加强，南海军事化态势明显，使得海上安全形势存在很大的不确定性。</a:t>
            </a:r>
            <a:endParaRPr lang="zh-CN" altLang="en-US" sz="2200" dirty="0">
              <a:solidFill>
                <a:schemeClr val="bg1"/>
              </a:solidFill>
              <a:latin typeface="微软雅黑" panose="020B0503020204020204" pitchFamily="34" charset="-122"/>
              <a:ea typeface="微软雅黑" panose="020B0503020204020204" pitchFamily="34" charset="-122"/>
              <a:cs typeface="+mn-ea"/>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8289" y="2638097"/>
            <a:ext cx="4411936" cy="2479373"/>
          </a:xfrm>
          <a:prstGeom prst="rect">
            <a:avLst/>
          </a:prstGeom>
        </p:spPr>
      </p:pic>
      <p:sp>
        <p:nvSpPr>
          <p:cNvPr id="8" name="Rectangle 5"/>
          <p:cNvSpPr>
            <a:spLocks noChangeArrowheads="1"/>
          </p:cNvSpPr>
          <p:nvPr/>
        </p:nvSpPr>
        <p:spPr bwMode="auto">
          <a:xfrm>
            <a:off x="4347381" y="1265477"/>
            <a:ext cx="5532343"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rPr>
              <a:t>国际国内形势</a:t>
            </a:r>
            <a:endPar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spTree>
    <p:custDataLst>
      <p:tags r:id="rId3"/>
    </p:custDataLst>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0" y="-88900"/>
            <a:ext cx="12458700" cy="7353300"/>
          </a:xfrm>
          <a:prstGeom prst="rect">
            <a:avLst/>
          </a:prstGeom>
        </p:spPr>
      </p:pic>
      <p:sp>
        <p:nvSpPr>
          <p:cNvPr id="8" name="Rectangle 5"/>
          <p:cNvSpPr>
            <a:spLocks noChangeArrowheads="1"/>
          </p:cNvSpPr>
          <p:nvPr/>
        </p:nvSpPr>
        <p:spPr bwMode="auto">
          <a:xfrm>
            <a:off x="4347381" y="1265477"/>
            <a:ext cx="5532343"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rPr>
              <a:t>国际国内形势</a:t>
            </a:r>
            <a:endPar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sp>
        <p:nvSpPr>
          <p:cNvPr id="9" name="Rectangle 3"/>
          <p:cNvSpPr txBox="1">
            <a:spLocks noChangeArrowheads="1"/>
          </p:cNvSpPr>
          <p:nvPr/>
        </p:nvSpPr>
        <p:spPr bwMode="auto">
          <a:xfrm>
            <a:off x="4776588" y="2581134"/>
            <a:ext cx="6013332" cy="2454005"/>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r>
              <a:rPr lang="zh-CN" altLang="en-US" dirty="0">
                <a:solidFill>
                  <a:schemeClr val="bg1"/>
                </a:solidFill>
              </a:rPr>
              <a:t>        非传统安全方面，恐怖主义、环境问题等对地区安全的挑战严峻，“伊斯兰国”极端势力的战略改变及其影响力的外溢，使本地区面临严重安全威胁。经济发展和人口增长等因素造成中国及其周边各国面临着水资源短缺与污染、城市空气污染与林火雾霾、生物多样化的丧失、气候变化等严峻挑战。</a:t>
            </a:r>
            <a:endParaRPr lang="zh-CN" altLang="en-US" dirty="0">
              <a:solidFill>
                <a:schemeClr val="bg1"/>
              </a:solidFill>
            </a:endParaRPr>
          </a:p>
        </p:txBody>
      </p:sp>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l="4832" t="8445" r="8248" b="7665"/>
          <a:stretch>
            <a:fillRect/>
          </a:stretch>
        </p:blipFill>
        <p:spPr>
          <a:xfrm>
            <a:off x="1173896" y="2194560"/>
            <a:ext cx="3154272" cy="3240689"/>
          </a:xfrm>
          <a:prstGeom prst="rect">
            <a:avLst/>
          </a:prstGeom>
        </p:spPr>
      </p:pic>
    </p:spTree>
    <p:custDataLst>
      <p:tags r:id="rId3"/>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ractur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0" y="-119380"/>
            <a:ext cx="12458700" cy="7353300"/>
          </a:xfrm>
          <a:prstGeom prst="rect">
            <a:avLst/>
          </a:prstGeom>
        </p:spPr>
      </p:pic>
      <p:sp>
        <p:nvSpPr>
          <p:cNvPr id="8" name="Rectangle 5"/>
          <p:cNvSpPr>
            <a:spLocks noChangeArrowheads="1"/>
          </p:cNvSpPr>
          <p:nvPr/>
        </p:nvSpPr>
        <p:spPr bwMode="auto">
          <a:xfrm>
            <a:off x="4347381" y="1265477"/>
            <a:ext cx="5532343"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rPr>
              <a:t>国际国内形势</a:t>
            </a:r>
            <a:endPar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sp>
        <p:nvSpPr>
          <p:cNvPr id="4" name="Rectangle 2"/>
          <p:cNvSpPr txBox="1">
            <a:spLocks noChangeArrowheads="1"/>
          </p:cNvSpPr>
          <p:nvPr/>
        </p:nvSpPr>
        <p:spPr bwMode="auto">
          <a:xfrm>
            <a:off x="1551214" y="2449741"/>
            <a:ext cx="6332946" cy="525657"/>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r>
              <a:rPr lang="zh-CN" altLang="en-US" sz="2400" b="1" dirty="0">
                <a:solidFill>
                  <a:schemeClr val="bg1"/>
                </a:solidFill>
              </a:rPr>
              <a:t>国家安全问题是每个国家的永恒话题：</a:t>
            </a:r>
            <a:endParaRPr lang="zh-CN" altLang="en-US" sz="2400" b="1" dirty="0">
              <a:solidFill>
                <a:schemeClr val="bg1"/>
              </a:solidFill>
            </a:endParaRPr>
          </a:p>
        </p:txBody>
      </p:sp>
      <p:sp>
        <p:nvSpPr>
          <p:cNvPr id="6" name="Rectangle 3"/>
          <p:cNvSpPr txBox="1">
            <a:spLocks noChangeArrowheads="1"/>
          </p:cNvSpPr>
          <p:nvPr/>
        </p:nvSpPr>
        <p:spPr bwMode="auto">
          <a:xfrm>
            <a:off x="1843315" y="3327740"/>
            <a:ext cx="9200606" cy="1955215"/>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nSpc>
                <a:spcPct val="150000"/>
              </a:lnSpc>
              <a:spcBef>
                <a:spcPts val="0"/>
              </a:spcBef>
            </a:pPr>
            <a:r>
              <a:rPr lang="zh-CN" altLang="en-US" sz="2800" b="1" dirty="0">
                <a:solidFill>
                  <a:schemeClr val="bg1"/>
                </a:solidFill>
              </a:rPr>
              <a:t>自人类社会产生了国家，就存在着国家利益和国家安全问题。为了国家安全和国家利益而展开的颠覆与反颠覆、渗透与反渗透的斗争一刻也没有停止过。 </a:t>
            </a:r>
            <a:endParaRPr lang="zh-CN" altLang="en-US" sz="2800" b="1" dirty="0">
              <a:solidFill>
                <a:schemeClr val="bg1"/>
              </a:solidFill>
            </a:endParaRPr>
          </a:p>
        </p:txBody>
      </p:sp>
    </p:spTree>
    <p:custDataLst>
      <p:tags r:id="rId2"/>
    </p:custData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14" presetClass="entr" presetSubtype="1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0" y="-88900"/>
            <a:ext cx="12458700" cy="7353300"/>
          </a:xfrm>
          <a:prstGeom prst="rect">
            <a:avLst/>
          </a:prstGeom>
        </p:spPr>
      </p:pic>
      <p:sp>
        <p:nvSpPr>
          <p:cNvPr id="4" name="Rectangle 5"/>
          <p:cNvSpPr>
            <a:spLocks noChangeArrowheads="1"/>
          </p:cNvSpPr>
          <p:nvPr/>
        </p:nvSpPr>
        <p:spPr bwMode="auto">
          <a:xfrm>
            <a:off x="1907614" y="3401379"/>
            <a:ext cx="8376772" cy="7807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120000"/>
              </a:lnSpc>
            </a:pPr>
            <a:r>
              <a:rPr lang="zh-CN" altLang="en-US" sz="4000" b="1" dirty="0">
                <a:ln cmpd="sng">
                  <a:noFill/>
                  <a:prstDash val="solid"/>
                </a:ln>
                <a:solidFill>
                  <a:schemeClr val="bg1"/>
                </a:solidFill>
                <a:latin typeface="微软雅黑" panose="020B0503020204020204" pitchFamily="34" charset="-122"/>
                <a:ea typeface="微软雅黑" panose="020B0503020204020204" pitchFamily="34" charset="-122"/>
              </a:rPr>
              <a:t>危害国家安全的行为及相关罪名</a:t>
            </a:r>
            <a:endParaRPr lang="zh-CN" altLang="en-US" sz="4000" b="1" dirty="0">
              <a:ln cmpd="sng">
                <a:noFill/>
                <a:prstDash val="solid"/>
              </a:ln>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5719935" y="1857236"/>
            <a:ext cx="752129" cy="769441"/>
          </a:xfrm>
          <a:prstGeom prst="rect">
            <a:avLst/>
          </a:prstGeom>
        </p:spPr>
        <p:txBody>
          <a:bodyPr wrap="none">
            <a:spAutoFit/>
          </a:bodyPr>
          <a:lstStyle/>
          <a:p>
            <a:pPr algn="ctr"/>
            <a:r>
              <a:rPr lang="en-US" altLang="zh-CN" sz="4400" b="1" dirty="0">
                <a:solidFill>
                  <a:schemeClr val="bg1"/>
                </a:solidFill>
                <a:latin typeface="方正兰亭粗黑_GBK" panose="02000000000000000000" pitchFamily="2" charset="-122"/>
                <a:ea typeface="方正兰亭粗黑_GBK" panose="02000000000000000000" pitchFamily="2" charset="-122"/>
              </a:rPr>
              <a:t>03</a:t>
            </a:r>
            <a:endParaRPr lang="zh-CN" altLang="en-US" sz="4400" b="1" dirty="0">
              <a:solidFill>
                <a:schemeClr val="bg1"/>
              </a:solidFill>
              <a:latin typeface="方正兰亭粗黑_GBK" panose="02000000000000000000" pitchFamily="2" charset="-122"/>
              <a:ea typeface="方正兰亭粗黑_GBK" panose="02000000000000000000"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0" y="-88900"/>
            <a:ext cx="12458700" cy="7353300"/>
          </a:xfrm>
          <a:prstGeom prst="rect">
            <a:avLst/>
          </a:prstGeom>
        </p:spPr>
      </p:pic>
      <p:sp>
        <p:nvSpPr>
          <p:cNvPr id="4" name="Rectangle 5"/>
          <p:cNvSpPr>
            <a:spLocks noChangeArrowheads="1"/>
          </p:cNvSpPr>
          <p:nvPr/>
        </p:nvSpPr>
        <p:spPr bwMode="auto">
          <a:xfrm>
            <a:off x="4347381" y="1265477"/>
            <a:ext cx="6584996"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rPr>
              <a:t>国家安全包括哪些方面？</a:t>
            </a:r>
            <a:endPar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grpSp>
        <p:nvGrpSpPr>
          <p:cNvPr id="2" name="组合 1"/>
          <p:cNvGrpSpPr/>
          <p:nvPr/>
        </p:nvGrpSpPr>
        <p:grpSpPr>
          <a:xfrm>
            <a:off x="5124107" y="2242586"/>
            <a:ext cx="5926332" cy="3476703"/>
            <a:chOff x="6057112" y="1771128"/>
            <a:chExt cx="5452269" cy="3476703"/>
          </a:xfrm>
          <a:noFill/>
        </p:grpSpPr>
        <p:grpSp>
          <p:nvGrpSpPr>
            <p:cNvPr id="6" name="组合 5"/>
            <p:cNvGrpSpPr/>
            <p:nvPr/>
          </p:nvGrpSpPr>
          <p:grpSpPr>
            <a:xfrm>
              <a:off x="6057113" y="1771128"/>
              <a:ext cx="5452268" cy="425991"/>
              <a:chOff x="1500618" y="2873829"/>
              <a:chExt cx="784574" cy="540000"/>
            </a:xfrm>
            <a:grpFill/>
          </p:grpSpPr>
          <p:sp>
            <p:nvSpPr>
              <p:cNvPr id="7" name="圆角矩形 5"/>
              <p:cNvSpPr/>
              <p:nvPr/>
            </p:nvSpPr>
            <p:spPr>
              <a:xfrm>
                <a:off x="1500618" y="2873829"/>
                <a:ext cx="784574" cy="5400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p>
            </p:txBody>
          </p:sp>
          <p:sp>
            <p:nvSpPr>
              <p:cNvPr id="8" name="矩形 7"/>
              <p:cNvSpPr/>
              <p:nvPr/>
            </p:nvSpPr>
            <p:spPr>
              <a:xfrm>
                <a:off x="1514574" y="2897608"/>
                <a:ext cx="674530" cy="452432"/>
              </a:xfrm>
              <a:prstGeom prst="rect">
                <a:avLst/>
              </a:prstGeom>
              <a:grpFill/>
            </p:spPr>
            <p:txBody>
              <a:bodyPr wrap="square">
                <a:spAutoFit/>
              </a:bodyPr>
              <a:lstStyle/>
              <a:p>
                <a:pPr>
                  <a:lnSpc>
                    <a:spcPct val="130000"/>
                  </a:lnSpc>
                  <a:spcBef>
                    <a:spcPts val="600"/>
                  </a:spcBef>
                </a:pPr>
                <a:r>
                  <a:rPr lang="zh-CN" altLang="en-US" b="1" kern="0" dirty="0">
                    <a:solidFill>
                      <a:srgbClr val="FEFDFD"/>
                    </a:solidFill>
                    <a:latin typeface="Arial" panose="020B0604020202020204" pitchFamily="34" charset="0"/>
                    <a:ea typeface="微软雅黑" panose="020B0503020204020204" pitchFamily="34" charset="-122"/>
                    <a:cs typeface="+mn-ea"/>
                  </a:rPr>
                  <a:t>阴谋颠覆政府、分裂国家、推翻社会主义制度</a:t>
                </a:r>
                <a:endParaRPr lang="zh-CN" altLang="en-US" b="1" kern="0" dirty="0">
                  <a:solidFill>
                    <a:srgbClr val="FEFDFD"/>
                  </a:solidFill>
                  <a:latin typeface="Arial" panose="020B0604020202020204" pitchFamily="34" charset="0"/>
                  <a:ea typeface="微软雅黑" panose="020B0503020204020204" pitchFamily="34" charset="-122"/>
                  <a:cs typeface="+mn-ea"/>
                </a:endParaRPr>
              </a:p>
            </p:txBody>
          </p:sp>
        </p:grpSp>
        <p:grpSp>
          <p:nvGrpSpPr>
            <p:cNvPr id="9" name="组合 8"/>
            <p:cNvGrpSpPr/>
            <p:nvPr/>
          </p:nvGrpSpPr>
          <p:grpSpPr>
            <a:xfrm>
              <a:off x="6057115" y="2508145"/>
              <a:ext cx="5452262" cy="425991"/>
              <a:chOff x="1500618" y="2873828"/>
              <a:chExt cx="784573" cy="540000"/>
            </a:xfrm>
            <a:grpFill/>
          </p:grpSpPr>
          <p:sp>
            <p:nvSpPr>
              <p:cNvPr id="10" name="圆角矩形 8"/>
              <p:cNvSpPr/>
              <p:nvPr/>
            </p:nvSpPr>
            <p:spPr>
              <a:xfrm>
                <a:off x="1500618" y="2873828"/>
                <a:ext cx="784573" cy="5400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p>
            </p:txBody>
          </p:sp>
          <p:sp>
            <p:nvSpPr>
              <p:cNvPr id="11" name="矩形 10"/>
              <p:cNvSpPr/>
              <p:nvPr/>
            </p:nvSpPr>
            <p:spPr>
              <a:xfrm>
                <a:off x="1514574" y="2935374"/>
                <a:ext cx="770617" cy="452432"/>
              </a:xfrm>
              <a:prstGeom prst="rect">
                <a:avLst/>
              </a:prstGeom>
              <a:grpFill/>
            </p:spPr>
            <p:txBody>
              <a:bodyPr wrap="square">
                <a:spAutoFit/>
              </a:bodyPr>
              <a:lstStyle/>
              <a:p>
                <a:pPr>
                  <a:lnSpc>
                    <a:spcPct val="130000"/>
                  </a:lnSpc>
                  <a:spcBef>
                    <a:spcPts val="600"/>
                  </a:spcBef>
                </a:pPr>
                <a:r>
                  <a:rPr lang="zh-CN" altLang="en-US" b="1" kern="0" dirty="0">
                    <a:solidFill>
                      <a:srgbClr val="FEFDFD"/>
                    </a:solidFill>
                    <a:latin typeface="Arial" panose="020B0604020202020204" pitchFamily="34" charset="0"/>
                    <a:ea typeface="微软雅黑" panose="020B0503020204020204" pitchFamily="34" charset="-122"/>
                    <a:cs typeface="+mn-ea"/>
                  </a:rPr>
                  <a:t>参加间谍组织或者接受间谍组织及其代理人任务</a:t>
                </a:r>
                <a:endParaRPr lang="zh-CN" altLang="en-US" b="1" kern="0" dirty="0">
                  <a:solidFill>
                    <a:srgbClr val="FEFDFD"/>
                  </a:solidFill>
                  <a:latin typeface="Arial" panose="020B0604020202020204" pitchFamily="34" charset="0"/>
                  <a:ea typeface="微软雅黑" panose="020B0503020204020204" pitchFamily="34" charset="-122"/>
                  <a:cs typeface="+mn-ea"/>
                </a:endParaRPr>
              </a:p>
            </p:txBody>
          </p:sp>
        </p:grpSp>
        <p:grpSp>
          <p:nvGrpSpPr>
            <p:cNvPr id="12" name="组合 11"/>
            <p:cNvGrpSpPr/>
            <p:nvPr/>
          </p:nvGrpSpPr>
          <p:grpSpPr>
            <a:xfrm>
              <a:off x="6057114" y="3301677"/>
              <a:ext cx="5452262" cy="425991"/>
              <a:chOff x="1500618" y="2873829"/>
              <a:chExt cx="784573" cy="540000"/>
            </a:xfrm>
            <a:grpFill/>
          </p:grpSpPr>
          <p:sp>
            <p:nvSpPr>
              <p:cNvPr id="13" name="圆角矩形 11"/>
              <p:cNvSpPr/>
              <p:nvPr/>
            </p:nvSpPr>
            <p:spPr>
              <a:xfrm>
                <a:off x="1500618" y="2873829"/>
                <a:ext cx="784573" cy="5400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p>
            </p:txBody>
          </p:sp>
          <p:sp>
            <p:nvSpPr>
              <p:cNvPr id="14" name="矩形 13"/>
              <p:cNvSpPr/>
              <p:nvPr/>
            </p:nvSpPr>
            <p:spPr>
              <a:xfrm>
                <a:off x="1514574" y="2917357"/>
                <a:ext cx="770617" cy="452432"/>
              </a:xfrm>
              <a:prstGeom prst="rect">
                <a:avLst/>
              </a:prstGeom>
              <a:grpFill/>
            </p:spPr>
            <p:txBody>
              <a:bodyPr wrap="square">
                <a:spAutoFit/>
              </a:bodyPr>
              <a:lstStyle/>
              <a:p>
                <a:pPr>
                  <a:lnSpc>
                    <a:spcPct val="130000"/>
                  </a:lnSpc>
                  <a:spcBef>
                    <a:spcPts val="600"/>
                  </a:spcBef>
                </a:pPr>
                <a:r>
                  <a:rPr lang="zh-CN" altLang="en-US" b="1" kern="0" dirty="0">
                    <a:solidFill>
                      <a:srgbClr val="FEFDFD"/>
                    </a:solidFill>
                    <a:latin typeface="Arial" panose="020B0604020202020204" pitchFamily="34" charset="0"/>
                    <a:ea typeface="微软雅黑" panose="020B0503020204020204" pitchFamily="34" charset="-122"/>
                    <a:cs typeface="+mn-ea"/>
                  </a:rPr>
                  <a:t>窃取、刺探、收买、非法提供国家秘密</a:t>
                </a:r>
                <a:endParaRPr lang="zh-CN" altLang="en-US" b="1" kern="0" dirty="0">
                  <a:solidFill>
                    <a:srgbClr val="FEFDFD"/>
                  </a:solidFill>
                  <a:latin typeface="Arial" panose="020B0604020202020204" pitchFamily="34" charset="0"/>
                  <a:ea typeface="微软雅黑" panose="020B0503020204020204" pitchFamily="34" charset="-122"/>
                  <a:cs typeface="+mn-ea"/>
                </a:endParaRPr>
              </a:p>
            </p:txBody>
          </p:sp>
        </p:grpSp>
        <p:grpSp>
          <p:nvGrpSpPr>
            <p:cNvPr id="15" name="组合 14"/>
            <p:cNvGrpSpPr/>
            <p:nvPr/>
          </p:nvGrpSpPr>
          <p:grpSpPr>
            <a:xfrm>
              <a:off x="6057113" y="4061759"/>
              <a:ext cx="5452268" cy="425991"/>
              <a:chOff x="1500618" y="2873829"/>
              <a:chExt cx="568124" cy="540000"/>
            </a:xfrm>
            <a:grpFill/>
          </p:grpSpPr>
          <p:sp>
            <p:nvSpPr>
              <p:cNvPr id="16" name="圆角矩形 14"/>
              <p:cNvSpPr/>
              <p:nvPr/>
            </p:nvSpPr>
            <p:spPr>
              <a:xfrm>
                <a:off x="1500618" y="2873829"/>
                <a:ext cx="568124" cy="5400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p>
            </p:txBody>
          </p:sp>
          <p:sp>
            <p:nvSpPr>
              <p:cNvPr id="17" name="矩形 16"/>
              <p:cNvSpPr/>
              <p:nvPr/>
            </p:nvSpPr>
            <p:spPr>
              <a:xfrm>
                <a:off x="1514574" y="2917357"/>
                <a:ext cx="554168" cy="452432"/>
              </a:xfrm>
              <a:prstGeom prst="rect">
                <a:avLst/>
              </a:prstGeom>
              <a:grpFill/>
            </p:spPr>
            <p:txBody>
              <a:bodyPr wrap="square">
                <a:spAutoFit/>
              </a:bodyPr>
              <a:lstStyle/>
              <a:p>
                <a:pPr>
                  <a:lnSpc>
                    <a:spcPct val="130000"/>
                  </a:lnSpc>
                  <a:spcBef>
                    <a:spcPts val="600"/>
                  </a:spcBef>
                </a:pPr>
                <a:r>
                  <a:rPr lang="zh-CN" altLang="en-US" b="1" kern="0" dirty="0">
                    <a:solidFill>
                      <a:srgbClr val="FEFDFD"/>
                    </a:solidFill>
                    <a:latin typeface="Arial" panose="020B0604020202020204" pitchFamily="34" charset="0"/>
                    <a:ea typeface="微软雅黑" panose="020B0503020204020204" pitchFamily="34" charset="-122"/>
                    <a:cs typeface="+mn-ea"/>
                  </a:rPr>
                  <a:t>策动、勾引、收买国家工作人员叛变</a:t>
                </a:r>
                <a:endParaRPr lang="zh-CN" altLang="en-US" b="1" kern="0" dirty="0">
                  <a:solidFill>
                    <a:srgbClr val="FEFDFD"/>
                  </a:solidFill>
                  <a:latin typeface="Arial" panose="020B0604020202020204" pitchFamily="34" charset="0"/>
                  <a:ea typeface="微软雅黑" panose="020B0503020204020204" pitchFamily="34" charset="-122"/>
                  <a:cs typeface="+mn-ea"/>
                </a:endParaRPr>
              </a:p>
            </p:txBody>
          </p:sp>
        </p:grpSp>
        <p:grpSp>
          <p:nvGrpSpPr>
            <p:cNvPr id="18" name="组合 17"/>
            <p:cNvGrpSpPr/>
            <p:nvPr/>
          </p:nvGrpSpPr>
          <p:grpSpPr>
            <a:xfrm>
              <a:off x="6057112" y="4821840"/>
              <a:ext cx="5452263" cy="425991"/>
              <a:chOff x="1500618" y="2873829"/>
              <a:chExt cx="784573" cy="540000"/>
            </a:xfrm>
            <a:grpFill/>
          </p:grpSpPr>
          <p:sp>
            <p:nvSpPr>
              <p:cNvPr id="19" name="圆角矩形 17"/>
              <p:cNvSpPr/>
              <p:nvPr/>
            </p:nvSpPr>
            <p:spPr>
              <a:xfrm>
                <a:off x="1500618" y="2873829"/>
                <a:ext cx="784573" cy="54000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p>
            </p:txBody>
          </p:sp>
          <p:sp>
            <p:nvSpPr>
              <p:cNvPr id="20" name="矩形 19"/>
              <p:cNvSpPr/>
              <p:nvPr/>
            </p:nvSpPr>
            <p:spPr>
              <a:xfrm>
                <a:off x="1514574" y="2897608"/>
                <a:ext cx="594888" cy="452432"/>
              </a:xfrm>
              <a:prstGeom prst="rect">
                <a:avLst/>
              </a:prstGeom>
              <a:grpFill/>
            </p:spPr>
            <p:txBody>
              <a:bodyPr wrap="square">
                <a:spAutoFit/>
              </a:bodyPr>
              <a:lstStyle/>
              <a:p>
                <a:pPr>
                  <a:lnSpc>
                    <a:spcPct val="130000"/>
                  </a:lnSpc>
                  <a:spcBef>
                    <a:spcPts val="600"/>
                  </a:spcBef>
                </a:pPr>
                <a:r>
                  <a:rPr lang="zh-CN" altLang="en-US" b="1" kern="0" dirty="0">
                    <a:solidFill>
                      <a:srgbClr val="FEFDFD"/>
                    </a:solidFill>
                    <a:latin typeface="Arial" panose="020B0604020202020204" pitchFamily="34" charset="0"/>
                    <a:ea typeface="微软雅黑" panose="020B0503020204020204" pitchFamily="34" charset="-122"/>
                    <a:cs typeface="+mn-ea"/>
                  </a:rPr>
                  <a:t>进行危害国家安全的其他破坏活动</a:t>
                </a:r>
                <a:endParaRPr lang="zh-CN" altLang="en-US" b="1" kern="0" dirty="0">
                  <a:solidFill>
                    <a:srgbClr val="FEFDFD"/>
                  </a:solidFill>
                  <a:latin typeface="Arial" panose="020B0604020202020204" pitchFamily="34" charset="0"/>
                  <a:ea typeface="微软雅黑" panose="020B0503020204020204" pitchFamily="34" charset="-122"/>
                  <a:cs typeface="+mn-ea"/>
                </a:endParaRPr>
              </a:p>
            </p:txBody>
          </p:sp>
        </p:grpSp>
      </p:grpSp>
      <p:grpSp>
        <p:nvGrpSpPr>
          <p:cNvPr id="21" name="组合 20"/>
          <p:cNvGrpSpPr/>
          <p:nvPr/>
        </p:nvGrpSpPr>
        <p:grpSpPr>
          <a:xfrm>
            <a:off x="1393809" y="3131712"/>
            <a:ext cx="1827496" cy="1827496"/>
            <a:chOff x="990600" y="2904277"/>
            <a:chExt cx="2316594" cy="2316594"/>
          </a:xfrm>
        </p:grpSpPr>
        <p:sp>
          <p:nvSpPr>
            <p:cNvPr id="22" name="椭圆 21"/>
            <p:cNvSpPr/>
            <p:nvPr/>
          </p:nvSpPr>
          <p:spPr>
            <a:xfrm>
              <a:off x="990600" y="2904277"/>
              <a:ext cx="2316594" cy="23165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23" name="矩形 22"/>
            <p:cNvSpPr/>
            <p:nvPr/>
          </p:nvSpPr>
          <p:spPr>
            <a:xfrm>
              <a:off x="1241657" y="3425477"/>
              <a:ext cx="1814480" cy="1193039"/>
            </a:xfrm>
            <a:prstGeom prst="rect">
              <a:avLst/>
            </a:prstGeom>
          </p:spPr>
          <p:txBody>
            <a:bodyPr wrap="square">
              <a:spAutoFit/>
            </a:bodyPr>
            <a:lstStyle/>
            <a:p>
              <a:pPr algn="ct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危害国家安全行为</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
          <p:nvSpPr>
            <p:cNvPr id="24" name="椭圆 23"/>
            <p:cNvSpPr/>
            <p:nvPr/>
          </p:nvSpPr>
          <p:spPr>
            <a:xfrm>
              <a:off x="1088279" y="3001956"/>
              <a:ext cx="2121236" cy="2121236"/>
            </a:xfrm>
            <a:prstGeom prst="ellipse">
              <a:avLst/>
            </a:prstGeom>
            <a:noFill/>
            <a:ln>
              <a:solidFill>
                <a:srgbClr val="FEFDF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grpSp>
      <p:sp>
        <p:nvSpPr>
          <p:cNvPr id="25" name="任意多边形 23"/>
          <p:cNvSpPr/>
          <p:nvPr/>
        </p:nvSpPr>
        <p:spPr>
          <a:xfrm>
            <a:off x="3560088" y="3888077"/>
            <a:ext cx="1219710" cy="121476"/>
          </a:xfrm>
          <a:custGeom>
            <a:avLst/>
            <a:gdLst>
              <a:gd name="connsiteX0" fmla="*/ 0 w 1233488"/>
              <a:gd name="connsiteY0" fmla="*/ 0 h 0"/>
              <a:gd name="connsiteX1" fmla="*/ 1233488 w 1233488"/>
              <a:gd name="connsiteY1" fmla="*/ 0 h 0"/>
            </a:gdLst>
            <a:ahLst/>
            <a:cxnLst>
              <a:cxn ang="0">
                <a:pos x="connsiteX0" y="connsiteY0"/>
              </a:cxn>
              <a:cxn ang="0">
                <a:pos x="connsiteX1" y="connsiteY1"/>
              </a:cxn>
            </a:cxnLst>
            <a:rect l="l" t="t" r="r" b="b"/>
            <a:pathLst>
              <a:path w="1233488">
                <a:moveTo>
                  <a:pt x="0" y="0"/>
                </a:moveTo>
                <a:lnTo>
                  <a:pt x="1233488" y="0"/>
                </a:lnTo>
              </a:path>
            </a:pathLst>
          </a:custGeom>
          <a:noFill/>
          <a:ln>
            <a:solidFill>
              <a:schemeClr val="bg1"/>
            </a:solidFill>
            <a:prstDash val="lg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6"/>
          <p:cNvSpPr/>
          <p:nvPr/>
        </p:nvSpPr>
        <p:spPr>
          <a:xfrm flipV="1">
            <a:off x="3570494" y="4017031"/>
            <a:ext cx="1258596" cy="624347"/>
          </a:xfrm>
          <a:custGeom>
            <a:avLst/>
            <a:gdLst>
              <a:gd name="connsiteX0" fmla="*/ 0 w 1266825"/>
              <a:gd name="connsiteY0" fmla="*/ 690562 h 690562"/>
              <a:gd name="connsiteX1" fmla="*/ 1266825 w 1266825"/>
              <a:gd name="connsiteY1" fmla="*/ 0 h 690562"/>
            </a:gdLst>
            <a:ahLst/>
            <a:cxnLst>
              <a:cxn ang="0">
                <a:pos x="connsiteX0" y="connsiteY0"/>
              </a:cxn>
              <a:cxn ang="0">
                <a:pos x="connsiteX1" y="connsiteY1"/>
              </a:cxn>
            </a:cxnLst>
            <a:rect l="l" t="t" r="r" b="b"/>
            <a:pathLst>
              <a:path w="1266825" h="690562">
                <a:moveTo>
                  <a:pt x="0" y="690562"/>
                </a:moveTo>
                <a:lnTo>
                  <a:pt x="1266825" y="0"/>
                </a:lnTo>
              </a:path>
            </a:pathLst>
          </a:custGeom>
          <a:noFill/>
          <a:ln>
            <a:solidFill>
              <a:schemeClr val="bg1"/>
            </a:solidFill>
            <a:prstDash val="lg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7"/>
          <p:cNvSpPr/>
          <p:nvPr/>
        </p:nvSpPr>
        <p:spPr>
          <a:xfrm flipV="1">
            <a:off x="3574940" y="4172355"/>
            <a:ext cx="1275206" cy="1204708"/>
          </a:xfrm>
          <a:custGeom>
            <a:avLst/>
            <a:gdLst>
              <a:gd name="connsiteX0" fmla="*/ 0 w 1271587"/>
              <a:gd name="connsiteY0" fmla="*/ 1414462 h 1414462"/>
              <a:gd name="connsiteX1" fmla="*/ 1271587 w 1271587"/>
              <a:gd name="connsiteY1" fmla="*/ 0 h 1414462"/>
            </a:gdLst>
            <a:ahLst/>
            <a:cxnLst>
              <a:cxn ang="0">
                <a:pos x="connsiteX0" y="connsiteY0"/>
              </a:cxn>
              <a:cxn ang="0">
                <a:pos x="connsiteX1" y="connsiteY1"/>
              </a:cxn>
            </a:cxnLst>
            <a:rect l="l" t="t" r="r" b="b"/>
            <a:pathLst>
              <a:path w="1271587" h="1414462">
                <a:moveTo>
                  <a:pt x="0" y="1414462"/>
                </a:moveTo>
                <a:lnTo>
                  <a:pt x="1271587" y="0"/>
                </a:lnTo>
              </a:path>
            </a:pathLst>
          </a:custGeom>
          <a:noFill/>
          <a:ln>
            <a:solidFill>
              <a:schemeClr val="bg1"/>
            </a:solidFill>
            <a:prstDash val="lg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8"/>
          <p:cNvSpPr/>
          <p:nvPr/>
        </p:nvSpPr>
        <p:spPr>
          <a:xfrm>
            <a:off x="3570494" y="3230353"/>
            <a:ext cx="1258596" cy="624347"/>
          </a:xfrm>
          <a:custGeom>
            <a:avLst/>
            <a:gdLst>
              <a:gd name="connsiteX0" fmla="*/ 0 w 1266825"/>
              <a:gd name="connsiteY0" fmla="*/ 690562 h 690562"/>
              <a:gd name="connsiteX1" fmla="*/ 1266825 w 1266825"/>
              <a:gd name="connsiteY1" fmla="*/ 0 h 690562"/>
            </a:gdLst>
            <a:ahLst/>
            <a:cxnLst>
              <a:cxn ang="0">
                <a:pos x="connsiteX0" y="connsiteY0"/>
              </a:cxn>
              <a:cxn ang="0">
                <a:pos x="connsiteX1" y="connsiteY1"/>
              </a:cxn>
            </a:cxnLst>
            <a:rect l="l" t="t" r="r" b="b"/>
            <a:pathLst>
              <a:path w="1266825" h="690562">
                <a:moveTo>
                  <a:pt x="0" y="690562"/>
                </a:moveTo>
                <a:lnTo>
                  <a:pt x="1266825" y="0"/>
                </a:lnTo>
              </a:path>
            </a:pathLst>
          </a:custGeom>
          <a:noFill/>
          <a:ln>
            <a:solidFill>
              <a:schemeClr val="bg1"/>
            </a:solidFill>
            <a:prstDash val="lg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9"/>
          <p:cNvSpPr/>
          <p:nvPr/>
        </p:nvSpPr>
        <p:spPr>
          <a:xfrm>
            <a:off x="3574940" y="2641258"/>
            <a:ext cx="1275206" cy="1204708"/>
          </a:xfrm>
          <a:custGeom>
            <a:avLst/>
            <a:gdLst>
              <a:gd name="connsiteX0" fmla="*/ 0 w 1271587"/>
              <a:gd name="connsiteY0" fmla="*/ 1414462 h 1414462"/>
              <a:gd name="connsiteX1" fmla="*/ 1271587 w 1271587"/>
              <a:gd name="connsiteY1" fmla="*/ 0 h 1414462"/>
            </a:gdLst>
            <a:ahLst/>
            <a:cxnLst>
              <a:cxn ang="0">
                <a:pos x="connsiteX0" y="connsiteY0"/>
              </a:cxn>
              <a:cxn ang="0">
                <a:pos x="connsiteX1" y="connsiteY1"/>
              </a:cxn>
            </a:cxnLst>
            <a:rect l="l" t="t" r="r" b="b"/>
            <a:pathLst>
              <a:path w="1271587" h="1414462">
                <a:moveTo>
                  <a:pt x="0" y="1414462"/>
                </a:moveTo>
                <a:lnTo>
                  <a:pt x="1271587" y="0"/>
                </a:lnTo>
              </a:path>
            </a:pathLst>
          </a:custGeom>
          <a:noFill/>
          <a:ln>
            <a:solidFill>
              <a:schemeClr val="bg1"/>
            </a:solidFill>
            <a:prstDash val="lg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0" y="-88900"/>
            <a:ext cx="12458700" cy="7353300"/>
          </a:xfrm>
          <a:prstGeom prst="rect">
            <a:avLst/>
          </a:prstGeom>
          <a:noFill/>
          <a:ln>
            <a:solidFill>
              <a:schemeClr val="bg1"/>
            </a:solidFill>
          </a:ln>
        </p:spPr>
      </p:pic>
      <p:sp>
        <p:nvSpPr>
          <p:cNvPr id="4" name="Rectangle 5"/>
          <p:cNvSpPr>
            <a:spLocks noChangeArrowheads="1"/>
          </p:cNvSpPr>
          <p:nvPr/>
        </p:nvSpPr>
        <p:spPr bwMode="auto">
          <a:xfrm>
            <a:off x="3993244" y="1175233"/>
            <a:ext cx="7822836"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en-US" sz="3200" b="1" dirty="0">
                <a:ln cmpd="sng">
                  <a:noFill/>
                  <a:prstDash val="solid"/>
                </a:ln>
                <a:solidFill>
                  <a:schemeClr val="bg1"/>
                </a:solidFill>
                <a:latin typeface="方正粗宋简体" panose="03000509000000000000" pitchFamily="65" charset="-122"/>
                <a:ea typeface="方正粗宋简体" panose="03000509000000000000" pitchFamily="65" charset="-122"/>
              </a:rPr>
              <a:t>涉嫌危害国家安全的犯罪罪名有哪些？</a:t>
            </a:r>
            <a:endParaRPr lang="zh-CN" altLang="en-US" sz="32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grpSp>
        <p:nvGrpSpPr>
          <p:cNvPr id="31" name="组合 30"/>
          <p:cNvGrpSpPr/>
          <p:nvPr/>
        </p:nvGrpSpPr>
        <p:grpSpPr>
          <a:xfrm>
            <a:off x="1269107" y="1960029"/>
            <a:ext cx="10155637" cy="1299905"/>
            <a:chOff x="647721" y="2838393"/>
            <a:chExt cx="11209316" cy="745195"/>
          </a:xfrm>
        </p:grpSpPr>
        <p:sp>
          <p:nvSpPr>
            <p:cNvPr id="32" name="矩形 31"/>
            <p:cNvSpPr/>
            <p:nvPr/>
          </p:nvSpPr>
          <p:spPr>
            <a:xfrm>
              <a:off x="1245394" y="2838393"/>
              <a:ext cx="10611643" cy="7451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grpSp>
          <p:nvGrpSpPr>
            <p:cNvPr id="33" name="组合 32"/>
            <p:cNvGrpSpPr/>
            <p:nvPr/>
          </p:nvGrpSpPr>
          <p:grpSpPr>
            <a:xfrm>
              <a:off x="1317938" y="2857444"/>
              <a:ext cx="10112061" cy="630358"/>
              <a:chOff x="1317938" y="1409644"/>
              <a:chExt cx="10112061" cy="630358"/>
            </a:xfrm>
          </p:grpSpPr>
          <p:sp>
            <p:nvSpPr>
              <p:cNvPr id="37" name="矩形 36"/>
              <p:cNvSpPr/>
              <p:nvPr/>
            </p:nvSpPr>
            <p:spPr>
              <a:xfrm>
                <a:off x="1317938" y="1594310"/>
                <a:ext cx="10112061" cy="445692"/>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指勾结外国或者境外机构、组织、个人，危害中华人民共和国的主权、领土完整和安全的行为。</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1317938" y="1409644"/>
                <a:ext cx="1338828" cy="369332"/>
              </a:xfrm>
              <a:prstGeom prst="rect">
                <a:avLst/>
              </a:prstGeom>
            </p:spPr>
            <p:txBody>
              <a:bodyPr wrap="none">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背叛国家罪</a:t>
                </a:r>
                <a:endParaRPr lang="en-US" altLang="zh-CN" b="1" dirty="0">
                  <a:solidFill>
                    <a:schemeClr val="accent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47721" y="2838393"/>
              <a:ext cx="568362" cy="745195"/>
              <a:chOff x="647721" y="2838393"/>
              <a:chExt cx="568362" cy="745195"/>
            </a:xfrm>
          </p:grpSpPr>
          <p:sp>
            <p:nvSpPr>
              <p:cNvPr id="35" name="矩形 34"/>
              <p:cNvSpPr/>
              <p:nvPr/>
            </p:nvSpPr>
            <p:spPr>
              <a:xfrm>
                <a:off x="647721" y="2838393"/>
                <a:ext cx="568362" cy="7451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sp>
            <p:nvSpPr>
              <p:cNvPr id="36" name="矩形 35"/>
              <p:cNvSpPr/>
              <p:nvPr/>
            </p:nvSpPr>
            <p:spPr>
              <a:xfrm>
                <a:off x="676062" y="3010935"/>
                <a:ext cx="511680" cy="400110"/>
              </a:xfrm>
              <a:prstGeom prst="rect">
                <a:avLst/>
              </a:prstGeom>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01</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grpSp>
        <p:nvGrpSpPr>
          <p:cNvPr id="39" name="组合 38"/>
          <p:cNvGrpSpPr/>
          <p:nvPr/>
        </p:nvGrpSpPr>
        <p:grpSpPr>
          <a:xfrm>
            <a:off x="1269107" y="3462989"/>
            <a:ext cx="10155637" cy="1076542"/>
            <a:chOff x="647721" y="2838393"/>
            <a:chExt cx="11209316" cy="1180029"/>
          </a:xfrm>
        </p:grpSpPr>
        <p:sp>
          <p:nvSpPr>
            <p:cNvPr id="40" name="矩形 39"/>
            <p:cNvSpPr/>
            <p:nvPr/>
          </p:nvSpPr>
          <p:spPr>
            <a:xfrm>
              <a:off x="1245395" y="2838393"/>
              <a:ext cx="10611642" cy="11052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grpSp>
          <p:nvGrpSpPr>
            <p:cNvPr id="41" name="组合 40"/>
            <p:cNvGrpSpPr/>
            <p:nvPr/>
          </p:nvGrpSpPr>
          <p:grpSpPr>
            <a:xfrm>
              <a:off x="1317938" y="2876494"/>
              <a:ext cx="10112061" cy="1141928"/>
              <a:chOff x="1317938" y="1428694"/>
              <a:chExt cx="10112061" cy="1141928"/>
            </a:xfrm>
          </p:grpSpPr>
          <p:sp>
            <p:nvSpPr>
              <p:cNvPr id="45" name="矩形 44"/>
              <p:cNvSpPr/>
              <p:nvPr/>
            </p:nvSpPr>
            <p:spPr>
              <a:xfrm>
                <a:off x="1317938" y="1718429"/>
                <a:ext cx="10112061" cy="852193"/>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指组织、策划、实施分裂国家、破坏国家统一，或者与境外的机构、组织、个人相勾结，组织、策划、实施分裂国家、破坏国家统一的行为。</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6" name="矩形 45"/>
              <p:cNvSpPr/>
              <p:nvPr/>
            </p:nvSpPr>
            <p:spPr>
              <a:xfrm>
                <a:off x="1317938" y="1428694"/>
                <a:ext cx="1338828" cy="369332"/>
              </a:xfrm>
              <a:prstGeom prst="rect">
                <a:avLst/>
              </a:prstGeom>
            </p:spPr>
            <p:txBody>
              <a:bodyPr wrap="none">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分裂国家罪</a:t>
                </a:r>
                <a:endParaRPr lang="en-US" altLang="zh-CN" b="1" dirty="0">
                  <a:solidFill>
                    <a:schemeClr val="accent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647721" y="2838393"/>
              <a:ext cx="568362" cy="1105295"/>
              <a:chOff x="647721" y="2838393"/>
              <a:chExt cx="568362" cy="1105295"/>
            </a:xfrm>
          </p:grpSpPr>
          <p:sp>
            <p:nvSpPr>
              <p:cNvPr id="43" name="矩形 42"/>
              <p:cNvSpPr/>
              <p:nvPr/>
            </p:nvSpPr>
            <p:spPr>
              <a:xfrm>
                <a:off x="647721" y="2838393"/>
                <a:ext cx="568362" cy="11052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sp>
            <p:nvSpPr>
              <p:cNvPr id="44" name="矩形 43"/>
              <p:cNvSpPr/>
              <p:nvPr/>
            </p:nvSpPr>
            <p:spPr>
              <a:xfrm>
                <a:off x="671253" y="3190985"/>
                <a:ext cx="521298" cy="400110"/>
              </a:xfrm>
              <a:prstGeom prst="rect">
                <a:avLst/>
              </a:prstGeom>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02</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grpSp>
        <p:nvGrpSpPr>
          <p:cNvPr id="47" name="组合 46"/>
          <p:cNvGrpSpPr/>
          <p:nvPr/>
        </p:nvGrpSpPr>
        <p:grpSpPr>
          <a:xfrm>
            <a:off x="1269107" y="4674407"/>
            <a:ext cx="10155637" cy="1076545"/>
            <a:chOff x="647721" y="2838393"/>
            <a:chExt cx="11209316" cy="1180032"/>
          </a:xfrm>
        </p:grpSpPr>
        <p:sp>
          <p:nvSpPr>
            <p:cNvPr id="48" name="矩形 47"/>
            <p:cNvSpPr/>
            <p:nvPr/>
          </p:nvSpPr>
          <p:spPr>
            <a:xfrm>
              <a:off x="1245395" y="2838393"/>
              <a:ext cx="10611642" cy="11052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grpSp>
          <p:nvGrpSpPr>
            <p:cNvPr id="49" name="组合 48"/>
            <p:cNvGrpSpPr/>
            <p:nvPr/>
          </p:nvGrpSpPr>
          <p:grpSpPr>
            <a:xfrm>
              <a:off x="1317938" y="2876494"/>
              <a:ext cx="10112061" cy="1141931"/>
              <a:chOff x="1317938" y="1428694"/>
              <a:chExt cx="10112061" cy="1141931"/>
            </a:xfrm>
          </p:grpSpPr>
          <p:sp>
            <p:nvSpPr>
              <p:cNvPr id="53" name="矩形 52"/>
              <p:cNvSpPr/>
              <p:nvPr/>
            </p:nvSpPr>
            <p:spPr>
              <a:xfrm>
                <a:off x="1317938" y="1718431"/>
                <a:ext cx="10112061" cy="852194"/>
              </a:xfrm>
              <a:prstGeom prst="rect">
                <a:avLst/>
              </a:prstGeom>
            </p:spPr>
            <p:txBody>
              <a:bodyPr wrap="square">
                <a:spAutoFit/>
              </a:bodyPr>
              <a:lstStyle/>
              <a:p>
                <a:pPr>
                  <a:lnSpc>
                    <a:spcPct val="130000"/>
                  </a:lnSpc>
                  <a:spcBef>
                    <a:spcPts val="600"/>
                  </a:spcBef>
                </a:pPr>
                <a:r>
                  <a:rPr lang="zh-CN" altLang="zh-CN" dirty="0">
                    <a:solidFill>
                      <a:schemeClr val="bg1"/>
                    </a:solidFill>
                    <a:latin typeface="微软雅黑" panose="020B0503020204020204" pitchFamily="34" charset="-122"/>
                    <a:ea typeface="微软雅黑" panose="020B0503020204020204" pitchFamily="34" charset="-122"/>
                    <a:cs typeface="+mn-ea"/>
                  </a:rPr>
                  <a:t>指煽惑、挑动群众分裂国家、破坏国家统一的行为。在客观方面表现为煽惑、挑动群众分裂国家、破坏国家统一的行为。</a:t>
                </a:r>
                <a:endParaRPr lang="zh-CN" altLang="zh-CN" dirty="0">
                  <a:solidFill>
                    <a:schemeClr val="bg1"/>
                  </a:solidFill>
                  <a:latin typeface="微软雅黑" panose="020B0503020204020204" pitchFamily="34" charset="-122"/>
                  <a:ea typeface="微软雅黑" panose="020B0503020204020204" pitchFamily="34" charset="-122"/>
                  <a:cs typeface="+mn-ea"/>
                </a:endParaRPr>
              </a:p>
            </p:txBody>
          </p:sp>
          <p:sp>
            <p:nvSpPr>
              <p:cNvPr id="54" name="矩形 53"/>
              <p:cNvSpPr/>
              <p:nvPr/>
            </p:nvSpPr>
            <p:spPr>
              <a:xfrm>
                <a:off x="1317938" y="1428694"/>
                <a:ext cx="1800493" cy="369332"/>
              </a:xfrm>
              <a:prstGeom prst="rect">
                <a:avLst/>
              </a:prstGeom>
            </p:spPr>
            <p:txBody>
              <a:bodyPr wrap="none">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煽动分裂国家罪</a:t>
                </a:r>
                <a:endParaRPr lang="en-US" altLang="zh-CN" b="1" dirty="0">
                  <a:solidFill>
                    <a:schemeClr val="accent1"/>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647721" y="2838393"/>
              <a:ext cx="568362" cy="1105295"/>
              <a:chOff x="647721" y="2838393"/>
              <a:chExt cx="568362" cy="1105295"/>
            </a:xfrm>
          </p:grpSpPr>
          <p:sp>
            <p:nvSpPr>
              <p:cNvPr id="51" name="矩形 50"/>
              <p:cNvSpPr/>
              <p:nvPr/>
            </p:nvSpPr>
            <p:spPr>
              <a:xfrm>
                <a:off x="647721" y="2838393"/>
                <a:ext cx="568362" cy="11052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sp>
            <p:nvSpPr>
              <p:cNvPr id="52" name="矩形 51"/>
              <p:cNvSpPr/>
              <p:nvPr/>
            </p:nvSpPr>
            <p:spPr>
              <a:xfrm>
                <a:off x="670452" y="3190985"/>
                <a:ext cx="522900" cy="400110"/>
              </a:xfrm>
              <a:prstGeom prst="rect">
                <a:avLst/>
              </a:prstGeom>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03</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spTree>
    <p:custDataLst>
      <p:tags r:id="rId2"/>
    </p:custDataLst>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1+#ppt_w/2"/>
                                          </p:val>
                                        </p:tav>
                                        <p:tav tm="100000">
                                          <p:val>
                                            <p:strVal val="#ppt_x"/>
                                          </p:val>
                                        </p:tav>
                                      </p:tavLst>
                                    </p:anim>
                                    <p:anim calcmode="lin" valueType="num">
                                      <p:cBhvr additive="base">
                                        <p:cTn id="8" dur="750" fill="hold"/>
                                        <p:tgtEl>
                                          <p:spTgt spid="3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1+#ppt_w/2"/>
                                          </p:val>
                                        </p:tav>
                                        <p:tav tm="100000">
                                          <p:val>
                                            <p:strVal val="#ppt_x"/>
                                          </p:val>
                                        </p:tav>
                                      </p:tavLst>
                                    </p:anim>
                                    <p:anim calcmode="lin" valueType="num">
                                      <p:cBhvr additive="base">
                                        <p:cTn id="12" dur="75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750" fill="hold"/>
                                        <p:tgtEl>
                                          <p:spTgt spid="47"/>
                                        </p:tgtEl>
                                        <p:attrNameLst>
                                          <p:attrName>ppt_x</p:attrName>
                                        </p:attrNameLst>
                                      </p:cBhvr>
                                      <p:tavLst>
                                        <p:tav tm="0">
                                          <p:val>
                                            <p:strVal val="1+#ppt_w/2"/>
                                          </p:val>
                                        </p:tav>
                                        <p:tav tm="100000">
                                          <p:val>
                                            <p:strVal val="#ppt_x"/>
                                          </p:val>
                                        </p:tav>
                                      </p:tavLst>
                                    </p:anim>
                                    <p:anim calcmode="lin" valueType="num">
                                      <p:cBhvr additive="base">
                                        <p:cTn id="16" dur="75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101600" y="-88900"/>
            <a:ext cx="12458700" cy="7353300"/>
          </a:xfrm>
          <a:prstGeom prst="rect">
            <a:avLst/>
          </a:prstGeom>
        </p:spPr>
      </p:pic>
      <p:sp>
        <p:nvSpPr>
          <p:cNvPr id="7" name="Rectangle 5"/>
          <p:cNvSpPr>
            <a:spLocks noChangeArrowheads="1"/>
          </p:cNvSpPr>
          <p:nvPr/>
        </p:nvSpPr>
        <p:spPr bwMode="auto">
          <a:xfrm>
            <a:off x="5217870" y="1374342"/>
            <a:ext cx="1527662"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400" b="1" u="none" strike="noStrike" cap="none" spc="600" normalizeH="0" baseline="0" dirty="0">
                <a:ln w="3175" cmpd="sng">
                  <a:noFill/>
                  <a:prstDash val="solid"/>
                </a:ln>
                <a:solidFill>
                  <a:schemeClr val="bg1"/>
                </a:solidFill>
                <a:latin typeface="微软雅黑" panose="020B0503020204020204" pitchFamily="34" charset="-122"/>
                <a:ea typeface="微软雅黑" panose="020B0503020204020204" pitchFamily="34" charset="-122"/>
              </a:rPr>
              <a:t>前 言</a:t>
            </a:r>
            <a:endParaRPr kumimoji="0" lang="zh-CN" altLang="zh-CN" sz="4400" b="1" u="none" strike="noStrike" cap="none" spc="600" normalizeH="0" baseline="0" dirty="0">
              <a:ln w="3175" cmpd="sng">
                <a:noFill/>
                <a:prstDash val="solid"/>
              </a:ln>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106198" y="2212703"/>
            <a:ext cx="9979604" cy="3799840"/>
          </a:xfrm>
          <a:prstGeom prst="rect">
            <a:avLst/>
          </a:prstGeom>
          <a:noFill/>
        </p:spPr>
        <p:txBody>
          <a:bodyPr wrap="square" rtlCol="0">
            <a:spAutoFit/>
          </a:bodyPr>
          <a:lstStyle/>
          <a:p>
            <a:pPr indent="457200" fontAlgn="auto">
              <a:lnSpc>
                <a:spcPct val="150000"/>
              </a:lnSpc>
              <a:spcBef>
                <a:spcPts val="600"/>
              </a:spcBef>
              <a:spcAft>
                <a:spcPts val="0"/>
              </a:spcAft>
              <a:defRPr/>
            </a:pPr>
            <a:r>
              <a:rPr lang="en-US" altLang="zh-CN" sz="2200" b="1" kern="0" dirty="0" smtClean="0">
                <a:solidFill>
                  <a:schemeClr val="bg1"/>
                </a:solidFill>
                <a:latin typeface="Arial" panose="020B0604020202020204"/>
                <a:ea typeface="微软雅黑" panose="020B0503020204020204" pitchFamily="34" charset="-122"/>
                <a:cs typeface="+mn-ea"/>
                <a:sym typeface="+mn-lt"/>
              </a:rPr>
              <a:t>2021</a:t>
            </a:r>
            <a:r>
              <a:rPr lang="zh-CN" altLang="en-US" sz="2200" b="1" kern="0" dirty="0" smtClean="0">
                <a:solidFill>
                  <a:schemeClr val="bg1"/>
                </a:solidFill>
                <a:latin typeface="Arial" panose="020B0604020202020204"/>
                <a:ea typeface="微软雅黑" panose="020B0503020204020204" pitchFamily="34" charset="-122"/>
                <a:cs typeface="+mn-ea"/>
                <a:sym typeface="+mn-lt"/>
              </a:rPr>
              <a:t>年</a:t>
            </a:r>
            <a:r>
              <a:rPr lang="en-US" altLang="zh-CN" sz="2200" b="1" kern="0" dirty="0">
                <a:solidFill>
                  <a:srgbClr val="0070C0"/>
                </a:solidFill>
                <a:latin typeface="Arial" panose="020B0604020202020204"/>
                <a:ea typeface="微软雅黑" panose="020B0503020204020204" pitchFamily="34" charset="-122"/>
                <a:cs typeface="+mn-ea"/>
                <a:sym typeface="+mn-lt"/>
              </a:rPr>
              <a:t>4</a:t>
            </a:r>
            <a:r>
              <a:rPr lang="zh-CN" altLang="en-US" sz="2200" b="1" kern="0" dirty="0">
                <a:solidFill>
                  <a:srgbClr val="0070C0"/>
                </a:solidFill>
                <a:latin typeface="Arial" panose="020B0604020202020204"/>
                <a:ea typeface="微软雅黑" panose="020B0503020204020204" pitchFamily="34" charset="-122"/>
                <a:cs typeface="+mn-ea"/>
                <a:sym typeface="+mn-lt"/>
              </a:rPr>
              <a:t>月</a:t>
            </a:r>
            <a:r>
              <a:rPr lang="en-US" altLang="zh-CN" sz="2200" b="1" kern="0" dirty="0">
                <a:solidFill>
                  <a:srgbClr val="0070C0"/>
                </a:solidFill>
                <a:latin typeface="Arial" panose="020B0604020202020204"/>
                <a:ea typeface="微软雅黑" panose="020B0503020204020204" pitchFamily="34" charset="-122"/>
                <a:cs typeface="+mn-ea"/>
                <a:sym typeface="+mn-lt"/>
              </a:rPr>
              <a:t>15</a:t>
            </a:r>
            <a:r>
              <a:rPr lang="zh-CN" altLang="en-US" sz="2200" b="1" kern="0" dirty="0">
                <a:solidFill>
                  <a:srgbClr val="0070C0"/>
                </a:solidFill>
                <a:latin typeface="Arial" panose="020B0604020202020204"/>
                <a:ea typeface="微软雅黑" panose="020B0503020204020204" pitchFamily="34" charset="-122"/>
                <a:cs typeface="+mn-ea"/>
                <a:sym typeface="+mn-lt"/>
              </a:rPr>
              <a:t>日</a:t>
            </a:r>
            <a:r>
              <a:rPr lang="zh-CN" altLang="en-US" sz="2200" b="1" kern="0" dirty="0">
                <a:solidFill>
                  <a:schemeClr val="bg1"/>
                </a:solidFill>
                <a:latin typeface="Arial" panose="020B0604020202020204"/>
                <a:ea typeface="微软雅黑" panose="020B0503020204020204" pitchFamily="34" charset="-122"/>
                <a:cs typeface="+mn-ea"/>
                <a:sym typeface="+mn-lt"/>
              </a:rPr>
              <a:t>，是</a:t>
            </a:r>
            <a:r>
              <a:rPr lang="en-US" altLang="zh-CN" sz="2200" b="1" kern="0" dirty="0">
                <a:solidFill>
                  <a:schemeClr val="bg1"/>
                </a:solidFill>
                <a:latin typeface="Arial" panose="020B0604020202020204"/>
                <a:ea typeface="微软雅黑" panose="020B0503020204020204" pitchFamily="34" charset="-122"/>
                <a:cs typeface="+mn-ea"/>
                <a:sym typeface="+mn-lt"/>
              </a:rPr>
              <a:t>《</a:t>
            </a:r>
            <a:r>
              <a:rPr lang="zh-CN" altLang="en-US" sz="2200" b="1" kern="0" dirty="0">
                <a:solidFill>
                  <a:schemeClr val="bg1"/>
                </a:solidFill>
                <a:latin typeface="Arial" panose="020B0604020202020204"/>
                <a:ea typeface="微软雅黑" panose="020B0503020204020204" pitchFamily="34" charset="-122"/>
                <a:cs typeface="+mn-ea"/>
                <a:sym typeface="+mn-lt"/>
              </a:rPr>
              <a:t>中华人民共和国国家安全法</a:t>
            </a:r>
            <a:r>
              <a:rPr lang="en-US" altLang="zh-CN" sz="2200" b="1" kern="0" dirty="0">
                <a:solidFill>
                  <a:schemeClr val="bg1"/>
                </a:solidFill>
                <a:latin typeface="Arial" panose="020B0604020202020204"/>
                <a:ea typeface="微软雅黑" panose="020B0503020204020204" pitchFamily="34" charset="-122"/>
                <a:cs typeface="+mn-ea"/>
                <a:sym typeface="+mn-lt"/>
              </a:rPr>
              <a:t>》</a:t>
            </a:r>
            <a:r>
              <a:rPr lang="zh-CN" altLang="en-US" sz="2200" b="1" kern="0" dirty="0">
                <a:solidFill>
                  <a:schemeClr val="bg1"/>
                </a:solidFill>
                <a:latin typeface="Arial" panose="020B0604020202020204"/>
                <a:ea typeface="微软雅黑" panose="020B0503020204020204" pitchFamily="34" charset="-122"/>
                <a:cs typeface="+mn-ea"/>
                <a:sym typeface="+mn-lt"/>
              </a:rPr>
              <a:t>颁布实施以来的</a:t>
            </a:r>
            <a:r>
              <a:rPr lang="zh-CN" altLang="en-US" sz="2200" b="1" kern="0" dirty="0" smtClean="0">
                <a:solidFill>
                  <a:schemeClr val="bg1"/>
                </a:solidFill>
                <a:latin typeface="Arial" panose="020B0604020202020204"/>
                <a:ea typeface="微软雅黑" panose="020B0503020204020204" pitchFamily="34" charset="-122"/>
                <a:cs typeface="+mn-ea"/>
                <a:sym typeface="+mn-lt"/>
              </a:rPr>
              <a:t>第</a:t>
            </a:r>
            <a:r>
              <a:rPr lang="zh-CN" altLang="en-US" sz="2200" b="1" kern="0" dirty="0" smtClean="0">
                <a:solidFill>
                  <a:schemeClr val="bg1"/>
                </a:solidFill>
                <a:latin typeface="Arial" panose="020B0604020202020204"/>
                <a:ea typeface="微软雅黑" panose="020B0503020204020204" pitchFamily="34" charset="-122"/>
                <a:cs typeface="+mn-ea"/>
                <a:sym typeface="+mn-lt"/>
              </a:rPr>
              <a:t>六</a:t>
            </a:r>
            <a:r>
              <a:rPr lang="zh-CN" altLang="en-US" sz="2200" b="1" kern="0" dirty="0" smtClean="0">
                <a:solidFill>
                  <a:schemeClr val="bg1"/>
                </a:solidFill>
                <a:latin typeface="Arial" panose="020B0604020202020204"/>
                <a:ea typeface="微软雅黑" panose="020B0503020204020204" pitchFamily="34" charset="-122"/>
                <a:cs typeface="+mn-ea"/>
                <a:sym typeface="+mn-lt"/>
              </a:rPr>
              <a:t>个</a:t>
            </a:r>
            <a:r>
              <a:rPr lang="zh-CN" altLang="en-US" sz="2200" b="1" kern="0" dirty="0">
                <a:solidFill>
                  <a:schemeClr val="bg1"/>
                </a:solidFill>
                <a:latin typeface="Arial" panose="020B0604020202020204"/>
                <a:ea typeface="微软雅黑" panose="020B0503020204020204" pitchFamily="34" charset="-122"/>
                <a:cs typeface="+mn-ea"/>
                <a:sym typeface="+mn-lt"/>
              </a:rPr>
              <a:t>全民国家安全教育日。 也许您觉得这部法律很陌生，国家安全，这话题太大了，与咱们普通老百姓的生活，离得太远。 然而，事实上，真的如此吗？</a:t>
            </a:r>
            <a:endParaRPr lang="zh-CN" altLang="en-US" sz="2200" b="1" kern="0" dirty="0">
              <a:solidFill>
                <a:schemeClr val="bg1"/>
              </a:solidFill>
              <a:latin typeface="Arial" panose="020B0604020202020204"/>
              <a:ea typeface="微软雅黑" panose="020B0503020204020204" pitchFamily="34" charset="-122"/>
              <a:cs typeface="+mn-ea"/>
              <a:sym typeface="+mn-lt"/>
            </a:endParaRPr>
          </a:p>
          <a:p>
            <a:pPr indent="457200" fontAlgn="auto">
              <a:lnSpc>
                <a:spcPct val="150000"/>
              </a:lnSpc>
              <a:spcBef>
                <a:spcPts val="600"/>
              </a:spcBef>
              <a:spcAft>
                <a:spcPts val="0"/>
              </a:spcAft>
              <a:defRPr/>
            </a:pPr>
            <a:r>
              <a:rPr lang="zh-CN" altLang="en-US" sz="2200" b="1" kern="0" dirty="0">
                <a:solidFill>
                  <a:schemeClr val="bg1"/>
                </a:solidFill>
                <a:latin typeface="Arial" panose="020B0604020202020204"/>
                <a:ea typeface="微软雅黑" panose="020B0503020204020204" pitchFamily="34" charset="-122"/>
                <a:cs typeface="+mn-ea"/>
                <a:sym typeface="+mn-lt"/>
              </a:rPr>
              <a:t>近年来，在日常生活中，危害国家安全的案件层出不穷，比如无意中为国外间谍当向导而泄密、军迷在社交网站晒资料泄密、国家机关工作人员朋友圈发涉密信息等。</a:t>
            </a:r>
            <a:endParaRPr lang="zh-CN" altLang="en-US" sz="2200" b="1" kern="0" dirty="0">
              <a:solidFill>
                <a:schemeClr val="bg1"/>
              </a:solidFill>
              <a:latin typeface="Arial" panose="020B0604020202020204"/>
              <a:ea typeface="微软雅黑" panose="020B0503020204020204" pitchFamily="34" charset="-122"/>
              <a:cs typeface="+mn-ea"/>
              <a:sym typeface="+mn-lt"/>
            </a:endParaRPr>
          </a:p>
          <a:p>
            <a:pPr indent="457200" fontAlgn="auto">
              <a:lnSpc>
                <a:spcPct val="150000"/>
              </a:lnSpc>
              <a:spcBef>
                <a:spcPts val="600"/>
              </a:spcBef>
              <a:spcAft>
                <a:spcPts val="0"/>
              </a:spcAft>
              <a:defRPr/>
            </a:pPr>
            <a:r>
              <a:rPr lang="zh-CN" altLang="en-US" sz="2200" b="1" kern="0" dirty="0">
                <a:solidFill>
                  <a:schemeClr val="bg1"/>
                </a:solidFill>
                <a:latin typeface="Arial" panose="020B0604020202020204"/>
                <a:ea typeface="微软雅黑" panose="020B0503020204020204" pitchFamily="34" charset="-122"/>
                <a:cs typeface="+mn-ea"/>
                <a:sym typeface="+mn-lt"/>
              </a:rPr>
              <a:t>所以国家安全，和我们每个人的生活，息息相关。</a:t>
            </a:r>
            <a:endParaRPr lang="zh-CN" altLang="en-US" sz="2200" b="1" kern="0" dirty="0">
              <a:solidFill>
                <a:schemeClr val="bg1"/>
              </a:solidFill>
              <a:latin typeface="Arial" panose="020B0604020202020204"/>
              <a:ea typeface="微软雅黑" panose="020B0503020204020204" pitchFamily="34" charset="-122"/>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0">
        <p:split dir="in"/>
      </p:transition>
    </mc:Choice>
    <mc:Fallback>
      <p:transition spd="slow" advClick="0" advTm="0">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0" y="-88900"/>
            <a:ext cx="12458700" cy="7353300"/>
          </a:xfrm>
          <a:prstGeom prst="rect">
            <a:avLst/>
          </a:prstGeom>
          <a:noFill/>
          <a:ln>
            <a:solidFill>
              <a:schemeClr val="bg1"/>
            </a:solidFill>
          </a:ln>
        </p:spPr>
      </p:pic>
      <p:sp>
        <p:nvSpPr>
          <p:cNvPr id="4" name="Rectangle 5"/>
          <p:cNvSpPr>
            <a:spLocks noChangeArrowheads="1"/>
          </p:cNvSpPr>
          <p:nvPr/>
        </p:nvSpPr>
        <p:spPr bwMode="auto">
          <a:xfrm>
            <a:off x="3993244" y="1175233"/>
            <a:ext cx="7822836"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en-US" sz="3200" b="1" dirty="0">
                <a:ln cmpd="sng">
                  <a:noFill/>
                  <a:prstDash val="solid"/>
                </a:ln>
                <a:solidFill>
                  <a:schemeClr val="bg1"/>
                </a:solidFill>
                <a:latin typeface="方正粗宋简体" panose="03000509000000000000" pitchFamily="65" charset="-122"/>
                <a:ea typeface="方正粗宋简体" panose="03000509000000000000" pitchFamily="65" charset="-122"/>
              </a:rPr>
              <a:t>涉嫌危害国家安全的犯罪罪名有哪些？</a:t>
            </a:r>
            <a:endParaRPr lang="zh-CN" altLang="en-US" sz="32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grpSp>
        <p:nvGrpSpPr>
          <p:cNvPr id="28" name="组合 27"/>
          <p:cNvGrpSpPr/>
          <p:nvPr/>
        </p:nvGrpSpPr>
        <p:grpSpPr>
          <a:xfrm>
            <a:off x="1249384" y="3823432"/>
            <a:ext cx="9996685" cy="745196"/>
            <a:chOff x="647721" y="2838393"/>
            <a:chExt cx="11209316" cy="745196"/>
          </a:xfrm>
        </p:grpSpPr>
        <p:sp>
          <p:nvSpPr>
            <p:cNvPr id="29" name="矩形 28"/>
            <p:cNvSpPr/>
            <p:nvPr/>
          </p:nvSpPr>
          <p:spPr>
            <a:xfrm>
              <a:off x="1245395" y="2838393"/>
              <a:ext cx="10611642" cy="7451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grpSp>
          <p:nvGrpSpPr>
            <p:cNvPr id="30" name="组合 29"/>
            <p:cNvGrpSpPr/>
            <p:nvPr/>
          </p:nvGrpSpPr>
          <p:grpSpPr>
            <a:xfrm>
              <a:off x="1317938" y="2857444"/>
              <a:ext cx="10112061" cy="726145"/>
              <a:chOff x="1317938" y="1409644"/>
              <a:chExt cx="10112061" cy="726145"/>
            </a:xfrm>
          </p:grpSpPr>
          <p:sp>
            <p:nvSpPr>
              <p:cNvPr id="58" name="矩形 57"/>
              <p:cNvSpPr/>
              <p:nvPr/>
            </p:nvSpPr>
            <p:spPr>
              <a:xfrm>
                <a:off x="1317938" y="1718431"/>
                <a:ext cx="10112061" cy="417358"/>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指组织、策划、实施颠覆国家政权、推翻社会主义制度的行为。</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1317938" y="1409644"/>
                <a:ext cx="1800493" cy="369332"/>
              </a:xfrm>
              <a:prstGeom prst="rect">
                <a:avLst/>
              </a:prstGeom>
            </p:spPr>
            <p:txBody>
              <a:bodyPr wrap="none">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颠覆国家政权罪</a:t>
                </a:r>
                <a:endParaRPr lang="en-US" altLang="zh-CN" b="1" dirty="0">
                  <a:solidFill>
                    <a:schemeClr val="accent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647721" y="2838393"/>
              <a:ext cx="568362" cy="745195"/>
              <a:chOff x="647721" y="2838393"/>
              <a:chExt cx="568362" cy="745195"/>
            </a:xfrm>
          </p:grpSpPr>
          <p:sp>
            <p:nvSpPr>
              <p:cNvPr id="56" name="矩形 55"/>
              <p:cNvSpPr/>
              <p:nvPr/>
            </p:nvSpPr>
            <p:spPr>
              <a:xfrm>
                <a:off x="647721" y="2838393"/>
                <a:ext cx="568362" cy="7451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sp>
            <p:nvSpPr>
              <p:cNvPr id="57" name="矩形 56"/>
              <p:cNvSpPr/>
              <p:nvPr/>
            </p:nvSpPr>
            <p:spPr>
              <a:xfrm>
                <a:off x="669651" y="3010935"/>
                <a:ext cx="524503" cy="400110"/>
              </a:xfrm>
              <a:prstGeom prst="rect">
                <a:avLst/>
              </a:prstGeom>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05</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grpSp>
        <p:nvGrpSpPr>
          <p:cNvPr id="60" name="组合 59"/>
          <p:cNvGrpSpPr/>
          <p:nvPr/>
        </p:nvGrpSpPr>
        <p:grpSpPr>
          <a:xfrm>
            <a:off x="1249384" y="2323705"/>
            <a:ext cx="9996685" cy="1105295"/>
            <a:chOff x="647721" y="2838393"/>
            <a:chExt cx="11209316" cy="1105295"/>
          </a:xfrm>
        </p:grpSpPr>
        <p:sp>
          <p:nvSpPr>
            <p:cNvPr id="61" name="矩形 60"/>
            <p:cNvSpPr/>
            <p:nvPr/>
          </p:nvSpPr>
          <p:spPr>
            <a:xfrm>
              <a:off x="1245395" y="2838393"/>
              <a:ext cx="10611642" cy="11052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grpSp>
          <p:nvGrpSpPr>
            <p:cNvPr id="62" name="组合 61"/>
            <p:cNvGrpSpPr/>
            <p:nvPr/>
          </p:nvGrpSpPr>
          <p:grpSpPr>
            <a:xfrm>
              <a:off x="1317938" y="2876494"/>
              <a:ext cx="10112061" cy="1067194"/>
              <a:chOff x="1317938" y="1428694"/>
              <a:chExt cx="10112061" cy="1067194"/>
            </a:xfrm>
          </p:grpSpPr>
          <p:sp>
            <p:nvSpPr>
              <p:cNvPr id="66" name="矩形 65"/>
              <p:cNvSpPr/>
              <p:nvPr/>
            </p:nvSpPr>
            <p:spPr>
              <a:xfrm>
                <a:off x="1317938" y="1718431"/>
                <a:ext cx="10112061" cy="777457"/>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指组织、策划、实施武装叛乱、武装暴乱或者策动、胁迫、勾引、收买国家机关工作人员、武装部队人员、人民警察、民兵进行武装叛乱、武装暴乱的行为。</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1317938" y="1428694"/>
                <a:ext cx="2031325" cy="369332"/>
              </a:xfrm>
              <a:prstGeom prst="rect">
                <a:avLst/>
              </a:prstGeom>
            </p:spPr>
            <p:txBody>
              <a:bodyPr wrap="none">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武装叛乱、暴乱罪</a:t>
                </a:r>
                <a:endParaRPr lang="en-US" altLang="zh-CN" b="1" dirty="0">
                  <a:solidFill>
                    <a:schemeClr val="accent1"/>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647721" y="2838393"/>
              <a:ext cx="568362" cy="1105295"/>
              <a:chOff x="647721" y="2838393"/>
              <a:chExt cx="568362" cy="1105295"/>
            </a:xfrm>
          </p:grpSpPr>
          <p:sp>
            <p:nvSpPr>
              <p:cNvPr id="64" name="矩形 63"/>
              <p:cNvSpPr/>
              <p:nvPr/>
            </p:nvSpPr>
            <p:spPr>
              <a:xfrm>
                <a:off x="647721" y="2838393"/>
                <a:ext cx="568362" cy="11052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sp>
            <p:nvSpPr>
              <p:cNvPr id="65" name="矩形 64"/>
              <p:cNvSpPr/>
              <p:nvPr/>
            </p:nvSpPr>
            <p:spPr>
              <a:xfrm>
                <a:off x="668849" y="3190985"/>
                <a:ext cx="526106" cy="400110"/>
              </a:xfrm>
              <a:prstGeom prst="rect">
                <a:avLst/>
              </a:prstGeom>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04</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grpSp>
        <p:nvGrpSpPr>
          <p:cNvPr id="68" name="组合 67"/>
          <p:cNvGrpSpPr/>
          <p:nvPr/>
        </p:nvGrpSpPr>
        <p:grpSpPr>
          <a:xfrm>
            <a:off x="1249384" y="4963059"/>
            <a:ext cx="9996685" cy="745196"/>
            <a:chOff x="647721" y="2838393"/>
            <a:chExt cx="11209316" cy="745196"/>
          </a:xfrm>
        </p:grpSpPr>
        <p:sp>
          <p:nvSpPr>
            <p:cNvPr id="69" name="矩形 68"/>
            <p:cNvSpPr/>
            <p:nvPr/>
          </p:nvSpPr>
          <p:spPr>
            <a:xfrm>
              <a:off x="1245395" y="2838393"/>
              <a:ext cx="10611642" cy="7451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grpSp>
          <p:nvGrpSpPr>
            <p:cNvPr id="70" name="组合 69"/>
            <p:cNvGrpSpPr/>
            <p:nvPr/>
          </p:nvGrpSpPr>
          <p:grpSpPr>
            <a:xfrm>
              <a:off x="1317938" y="2857444"/>
              <a:ext cx="10112061" cy="726145"/>
              <a:chOff x="1317938" y="1409644"/>
              <a:chExt cx="10112061" cy="726145"/>
            </a:xfrm>
          </p:grpSpPr>
          <p:sp>
            <p:nvSpPr>
              <p:cNvPr id="74" name="矩形 73"/>
              <p:cNvSpPr/>
              <p:nvPr/>
            </p:nvSpPr>
            <p:spPr>
              <a:xfrm>
                <a:off x="1317938" y="1718431"/>
                <a:ext cx="10112061" cy="417358"/>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指以造谣、诽谤或者其他方式煽动颠覆国家政权、推翻社会主义制度的行为。</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5" name="矩形 74"/>
              <p:cNvSpPr/>
              <p:nvPr/>
            </p:nvSpPr>
            <p:spPr>
              <a:xfrm>
                <a:off x="1317938" y="1409644"/>
                <a:ext cx="2262158" cy="369332"/>
              </a:xfrm>
              <a:prstGeom prst="rect">
                <a:avLst/>
              </a:prstGeom>
            </p:spPr>
            <p:txBody>
              <a:bodyPr wrap="none">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煽动颠覆国家政权罪</a:t>
                </a:r>
                <a:endParaRPr lang="en-US" altLang="zh-CN" b="1" dirty="0">
                  <a:solidFill>
                    <a:schemeClr val="accent1"/>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647721" y="2838393"/>
              <a:ext cx="568362" cy="745195"/>
              <a:chOff x="647721" y="2838393"/>
              <a:chExt cx="568362" cy="745195"/>
            </a:xfrm>
          </p:grpSpPr>
          <p:sp>
            <p:nvSpPr>
              <p:cNvPr id="72" name="矩形 71"/>
              <p:cNvSpPr/>
              <p:nvPr/>
            </p:nvSpPr>
            <p:spPr>
              <a:xfrm>
                <a:off x="647721" y="2838393"/>
                <a:ext cx="568362" cy="7451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sp>
            <p:nvSpPr>
              <p:cNvPr id="73" name="矩形 72"/>
              <p:cNvSpPr/>
              <p:nvPr/>
            </p:nvSpPr>
            <p:spPr>
              <a:xfrm>
                <a:off x="669651" y="3010935"/>
                <a:ext cx="524503" cy="400110"/>
              </a:xfrm>
              <a:prstGeom prst="rect">
                <a:avLst/>
              </a:prstGeom>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06</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750" fill="hold"/>
                                        <p:tgtEl>
                                          <p:spTgt spid="60"/>
                                        </p:tgtEl>
                                        <p:attrNameLst>
                                          <p:attrName>ppt_x</p:attrName>
                                        </p:attrNameLst>
                                      </p:cBhvr>
                                      <p:tavLst>
                                        <p:tav tm="0">
                                          <p:val>
                                            <p:strVal val="1+#ppt_w/2"/>
                                          </p:val>
                                        </p:tav>
                                        <p:tav tm="100000">
                                          <p:val>
                                            <p:strVal val="#ppt_x"/>
                                          </p:val>
                                        </p:tav>
                                      </p:tavLst>
                                    </p:anim>
                                    <p:anim calcmode="lin" valueType="num">
                                      <p:cBhvr additive="base">
                                        <p:cTn id="8" dur="750" fill="hold"/>
                                        <p:tgtEl>
                                          <p:spTgt spid="6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750" fill="hold"/>
                                        <p:tgtEl>
                                          <p:spTgt spid="28"/>
                                        </p:tgtEl>
                                        <p:attrNameLst>
                                          <p:attrName>ppt_x</p:attrName>
                                        </p:attrNameLst>
                                      </p:cBhvr>
                                      <p:tavLst>
                                        <p:tav tm="0">
                                          <p:val>
                                            <p:strVal val="1+#ppt_w/2"/>
                                          </p:val>
                                        </p:tav>
                                        <p:tav tm="100000">
                                          <p:val>
                                            <p:strVal val="#ppt_x"/>
                                          </p:val>
                                        </p:tav>
                                      </p:tavLst>
                                    </p:anim>
                                    <p:anim calcmode="lin" valueType="num">
                                      <p:cBhvr additive="base">
                                        <p:cTn id="12" dur="75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750" fill="hold"/>
                                        <p:tgtEl>
                                          <p:spTgt spid="68"/>
                                        </p:tgtEl>
                                        <p:attrNameLst>
                                          <p:attrName>ppt_x</p:attrName>
                                        </p:attrNameLst>
                                      </p:cBhvr>
                                      <p:tavLst>
                                        <p:tav tm="0">
                                          <p:val>
                                            <p:strVal val="1+#ppt_w/2"/>
                                          </p:val>
                                        </p:tav>
                                        <p:tav tm="100000">
                                          <p:val>
                                            <p:strVal val="#ppt_x"/>
                                          </p:val>
                                        </p:tav>
                                      </p:tavLst>
                                    </p:anim>
                                    <p:anim calcmode="lin" valueType="num">
                                      <p:cBhvr additive="base">
                                        <p:cTn id="16" dur="750" fill="hold"/>
                                        <p:tgtEl>
                                          <p:spTgt spid="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0" y="-88900"/>
            <a:ext cx="12458700" cy="7353300"/>
          </a:xfrm>
          <a:prstGeom prst="rect">
            <a:avLst/>
          </a:prstGeom>
          <a:noFill/>
          <a:ln>
            <a:solidFill>
              <a:schemeClr val="bg1"/>
            </a:solidFill>
          </a:ln>
        </p:spPr>
      </p:pic>
      <p:sp>
        <p:nvSpPr>
          <p:cNvPr id="4" name="Rectangle 5"/>
          <p:cNvSpPr>
            <a:spLocks noChangeArrowheads="1"/>
          </p:cNvSpPr>
          <p:nvPr/>
        </p:nvSpPr>
        <p:spPr bwMode="auto">
          <a:xfrm>
            <a:off x="3993244" y="1175233"/>
            <a:ext cx="7822836"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en-US" sz="3200" b="1" dirty="0">
                <a:ln cmpd="sng">
                  <a:noFill/>
                  <a:prstDash val="solid"/>
                </a:ln>
                <a:solidFill>
                  <a:schemeClr val="bg1"/>
                </a:solidFill>
                <a:latin typeface="方正粗宋简体" panose="03000509000000000000" pitchFamily="65" charset="-122"/>
                <a:ea typeface="方正粗宋简体" panose="03000509000000000000" pitchFamily="65" charset="-122"/>
              </a:rPr>
              <a:t>涉嫌危害国家安全的犯罪罪名有哪些？</a:t>
            </a:r>
            <a:endParaRPr lang="zh-CN" altLang="en-US" sz="32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grpSp>
        <p:nvGrpSpPr>
          <p:cNvPr id="31" name="组合 30"/>
          <p:cNvGrpSpPr/>
          <p:nvPr/>
        </p:nvGrpSpPr>
        <p:grpSpPr>
          <a:xfrm>
            <a:off x="1121964" y="5120567"/>
            <a:ext cx="10197678" cy="745196"/>
            <a:chOff x="647721" y="2838393"/>
            <a:chExt cx="11209316" cy="745196"/>
          </a:xfrm>
        </p:grpSpPr>
        <p:sp>
          <p:nvSpPr>
            <p:cNvPr id="32" name="矩形 31"/>
            <p:cNvSpPr/>
            <p:nvPr/>
          </p:nvSpPr>
          <p:spPr>
            <a:xfrm>
              <a:off x="1245395" y="2838393"/>
              <a:ext cx="10611642" cy="7451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grpSp>
          <p:nvGrpSpPr>
            <p:cNvPr id="33" name="组合 32"/>
            <p:cNvGrpSpPr/>
            <p:nvPr/>
          </p:nvGrpSpPr>
          <p:grpSpPr>
            <a:xfrm>
              <a:off x="1317938" y="2857444"/>
              <a:ext cx="10112061" cy="726145"/>
              <a:chOff x="1317938" y="1409644"/>
              <a:chExt cx="10112061" cy="726145"/>
            </a:xfrm>
          </p:grpSpPr>
          <p:sp>
            <p:nvSpPr>
              <p:cNvPr id="37" name="矩形 36"/>
              <p:cNvSpPr/>
              <p:nvPr/>
            </p:nvSpPr>
            <p:spPr>
              <a:xfrm>
                <a:off x="1317938" y="1718431"/>
                <a:ext cx="10112061" cy="417358"/>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指国家机关工作人员在履行公务期间，擅离岗位，叛逃境外或者在境外叛逃的行为。</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1317938" y="1409644"/>
                <a:ext cx="877163" cy="369332"/>
              </a:xfrm>
              <a:prstGeom prst="rect">
                <a:avLst/>
              </a:prstGeom>
            </p:spPr>
            <p:txBody>
              <a:bodyPr wrap="none">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叛逃罪</a:t>
                </a:r>
                <a:endParaRPr lang="en-US" altLang="zh-CN" b="1" dirty="0">
                  <a:solidFill>
                    <a:schemeClr val="accent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647721" y="2838393"/>
              <a:ext cx="568362" cy="745195"/>
              <a:chOff x="647721" y="2838393"/>
              <a:chExt cx="568362" cy="745195"/>
            </a:xfrm>
          </p:grpSpPr>
          <p:sp>
            <p:nvSpPr>
              <p:cNvPr id="35" name="矩形 34"/>
              <p:cNvSpPr/>
              <p:nvPr/>
            </p:nvSpPr>
            <p:spPr>
              <a:xfrm>
                <a:off x="647721" y="2838393"/>
                <a:ext cx="568362" cy="7451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sp>
            <p:nvSpPr>
              <p:cNvPr id="36" name="矩形 35"/>
              <p:cNvSpPr/>
              <p:nvPr/>
            </p:nvSpPr>
            <p:spPr>
              <a:xfrm>
                <a:off x="668047" y="3010935"/>
                <a:ext cx="527710" cy="400110"/>
              </a:xfrm>
              <a:prstGeom prst="rect">
                <a:avLst/>
              </a:prstGeom>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09</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grpSp>
        <p:nvGrpSpPr>
          <p:cNvPr id="39" name="组合 38"/>
          <p:cNvGrpSpPr/>
          <p:nvPr/>
        </p:nvGrpSpPr>
        <p:grpSpPr>
          <a:xfrm>
            <a:off x="1121964" y="2053349"/>
            <a:ext cx="10197678" cy="1446510"/>
            <a:chOff x="647721" y="2838393"/>
            <a:chExt cx="11209316" cy="1115612"/>
          </a:xfrm>
        </p:grpSpPr>
        <p:sp>
          <p:nvSpPr>
            <p:cNvPr id="40" name="矩形 39"/>
            <p:cNvSpPr/>
            <p:nvPr/>
          </p:nvSpPr>
          <p:spPr>
            <a:xfrm>
              <a:off x="1245395" y="2838393"/>
              <a:ext cx="10611642" cy="11052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grpSp>
          <p:nvGrpSpPr>
            <p:cNvPr id="41" name="组合 40"/>
            <p:cNvGrpSpPr/>
            <p:nvPr/>
          </p:nvGrpSpPr>
          <p:grpSpPr>
            <a:xfrm>
              <a:off x="1317938" y="2876494"/>
              <a:ext cx="10539099" cy="1077511"/>
              <a:chOff x="1317938" y="1428694"/>
              <a:chExt cx="10539099" cy="1077511"/>
            </a:xfrm>
          </p:grpSpPr>
          <p:sp>
            <p:nvSpPr>
              <p:cNvPr id="45" name="矩形 44"/>
              <p:cNvSpPr/>
              <p:nvPr/>
            </p:nvSpPr>
            <p:spPr>
              <a:xfrm>
                <a:off x="1317938" y="1718431"/>
                <a:ext cx="10539099" cy="787774"/>
              </a:xfrm>
              <a:prstGeom prst="rect">
                <a:avLst/>
              </a:prstGeom>
            </p:spPr>
            <p:txBody>
              <a:bodyPr wrap="square">
                <a:spAutoFit/>
              </a:bodyPr>
              <a:lstStyle/>
              <a:p>
                <a:pPr>
                  <a:lnSpc>
                    <a:spcPct val="130000"/>
                  </a:lnSpc>
                </a:pPr>
                <a:r>
                  <a:rPr lang="zh-CN" altLang="en-US" sz="1600" dirty="0">
                    <a:solidFill>
                      <a:schemeClr val="bg1"/>
                    </a:solidFill>
                    <a:latin typeface="微软雅黑" panose="020B0503020204020204" pitchFamily="34" charset="-122"/>
                    <a:ea typeface="微软雅黑" panose="020B0503020204020204" pitchFamily="34" charset="-122"/>
                  </a:rPr>
                  <a:t>指境内外机构、组织或个人资助实施背叛国家罪（第一百零二条）、分裂国家罪和煽动分裂国家罪（第一百零三条）、武装叛乱、暴乱罪（第一百零四条）、颠覆国家政权罪和煽动颠覆国家政权罪（第一百零五条）的行为。</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6" name="矩形 45"/>
              <p:cNvSpPr/>
              <p:nvPr/>
            </p:nvSpPr>
            <p:spPr>
              <a:xfrm>
                <a:off x="1317938" y="1428694"/>
                <a:ext cx="3185487" cy="369332"/>
              </a:xfrm>
              <a:prstGeom prst="rect">
                <a:avLst/>
              </a:prstGeom>
            </p:spPr>
            <p:txBody>
              <a:bodyPr wrap="none">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资助危害国家安全犯罪活动罪</a:t>
                </a:r>
                <a:endParaRPr lang="en-US" altLang="zh-CN" b="1" dirty="0">
                  <a:solidFill>
                    <a:schemeClr val="accent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647721" y="2838393"/>
              <a:ext cx="568362" cy="1105295"/>
              <a:chOff x="647721" y="2838393"/>
              <a:chExt cx="568362" cy="1105295"/>
            </a:xfrm>
          </p:grpSpPr>
          <p:sp>
            <p:nvSpPr>
              <p:cNvPr id="43" name="矩形 42"/>
              <p:cNvSpPr/>
              <p:nvPr/>
            </p:nvSpPr>
            <p:spPr>
              <a:xfrm>
                <a:off x="647721" y="2838393"/>
                <a:ext cx="568362" cy="11052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sp>
            <p:nvSpPr>
              <p:cNvPr id="44" name="矩形 43"/>
              <p:cNvSpPr/>
              <p:nvPr/>
            </p:nvSpPr>
            <p:spPr>
              <a:xfrm>
                <a:off x="669651" y="3190985"/>
                <a:ext cx="524503" cy="400110"/>
              </a:xfrm>
              <a:prstGeom prst="rect">
                <a:avLst/>
              </a:prstGeom>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07</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grpSp>
        <p:nvGrpSpPr>
          <p:cNvPr id="47" name="组合 46"/>
          <p:cNvGrpSpPr/>
          <p:nvPr/>
        </p:nvGrpSpPr>
        <p:grpSpPr>
          <a:xfrm>
            <a:off x="1121964" y="3586958"/>
            <a:ext cx="10197678" cy="1105295"/>
            <a:chOff x="647721" y="2838393"/>
            <a:chExt cx="11209316" cy="1105295"/>
          </a:xfrm>
        </p:grpSpPr>
        <p:sp>
          <p:nvSpPr>
            <p:cNvPr id="48" name="矩形 47"/>
            <p:cNvSpPr/>
            <p:nvPr/>
          </p:nvSpPr>
          <p:spPr>
            <a:xfrm>
              <a:off x="1245395" y="2838393"/>
              <a:ext cx="10611642" cy="11052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grpSp>
          <p:nvGrpSpPr>
            <p:cNvPr id="49" name="组合 48"/>
            <p:cNvGrpSpPr/>
            <p:nvPr/>
          </p:nvGrpSpPr>
          <p:grpSpPr>
            <a:xfrm>
              <a:off x="1317938" y="2876494"/>
              <a:ext cx="10112061" cy="1067194"/>
              <a:chOff x="1317938" y="1428694"/>
              <a:chExt cx="10112061" cy="1067194"/>
            </a:xfrm>
          </p:grpSpPr>
          <p:sp>
            <p:nvSpPr>
              <p:cNvPr id="53" name="矩形 52"/>
              <p:cNvSpPr/>
              <p:nvPr/>
            </p:nvSpPr>
            <p:spPr>
              <a:xfrm>
                <a:off x="1317938" y="1718431"/>
                <a:ext cx="10112061" cy="777457"/>
              </a:xfrm>
              <a:prstGeom prst="rect">
                <a:avLst/>
              </a:prstGeom>
            </p:spPr>
            <p:txBody>
              <a:bodyPr wrap="square">
                <a:spAutoFit/>
              </a:bodyPr>
              <a:lstStyle/>
              <a:p>
                <a:pPr>
                  <a:lnSpc>
                    <a:spcPct val="130000"/>
                  </a:lnSpc>
                  <a:spcBef>
                    <a:spcPts val="600"/>
                  </a:spcBef>
                </a:pPr>
                <a:r>
                  <a:rPr lang="zh-CN" altLang="en-US" dirty="0">
                    <a:solidFill>
                      <a:schemeClr val="bg1"/>
                    </a:solidFill>
                    <a:latin typeface="微软雅黑" panose="020B0503020204020204" pitchFamily="34" charset="-122"/>
                    <a:ea typeface="微软雅黑" panose="020B0503020204020204" pitchFamily="34" charset="-122"/>
                    <a:cs typeface="+mn-ea"/>
                  </a:rPr>
                  <a:t>指中国公民投奔敌方或者敌对营垒，或者在被捕、被俘或者由于其他原因被敌方控制以后投降敌人，危害中华人民共和国国家安全的行为。</a:t>
                </a:r>
                <a:endParaRPr lang="zh-CN" altLang="en-US" dirty="0">
                  <a:solidFill>
                    <a:schemeClr val="bg1"/>
                  </a:solidFill>
                  <a:latin typeface="微软雅黑" panose="020B0503020204020204" pitchFamily="34" charset="-122"/>
                  <a:ea typeface="微软雅黑" panose="020B0503020204020204" pitchFamily="34" charset="-122"/>
                  <a:cs typeface="+mn-ea"/>
                </a:endParaRPr>
              </a:p>
            </p:txBody>
          </p:sp>
          <p:sp>
            <p:nvSpPr>
              <p:cNvPr id="54" name="矩形 53"/>
              <p:cNvSpPr/>
              <p:nvPr/>
            </p:nvSpPr>
            <p:spPr>
              <a:xfrm>
                <a:off x="1317938" y="1428694"/>
                <a:ext cx="1338828" cy="369332"/>
              </a:xfrm>
              <a:prstGeom prst="rect">
                <a:avLst/>
              </a:prstGeom>
            </p:spPr>
            <p:txBody>
              <a:bodyPr wrap="none">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投敌叛变罪</a:t>
                </a:r>
                <a:endParaRPr lang="en-US" altLang="zh-CN" b="1" dirty="0">
                  <a:solidFill>
                    <a:schemeClr val="accent1"/>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647721" y="2838393"/>
              <a:ext cx="568362" cy="1105295"/>
              <a:chOff x="647721" y="2838393"/>
              <a:chExt cx="568362" cy="1105295"/>
            </a:xfrm>
          </p:grpSpPr>
          <p:sp>
            <p:nvSpPr>
              <p:cNvPr id="51" name="矩形 50"/>
              <p:cNvSpPr/>
              <p:nvPr/>
            </p:nvSpPr>
            <p:spPr>
              <a:xfrm>
                <a:off x="647721" y="2838393"/>
                <a:ext cx="568362" cy="11052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sp>
            <p:nvSpPr>
              <p:cNvPr id="52" name="矩形 51"/>
              <p:cNvSpPr/>
              <p:nvPr/>
            </p:nvSpPr>
            <p:spPr>
              <a:xfrm>
                <a:off x="668047" y="3190985"/>
                <a:ext cx="527710" cy="400110"/>
              </a:xfrm>
              <a:prstGeom prst="rect">
                <a:avLst/>
              </a:prstGeom>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08</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Click="0" advTm="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750" fill="hold"/>
                                        <p:tgtEl>
                                          <p:spTgt spid="39"/>
                                        </p:tgtEl>
                                        <p:attrNameLst>
                                          <p:attrName>ppt_x</p:attrName>
                                        </p:attrNameLst>
                                      </p:cBhvr>
                                      <p:tavLst>
                                        <p:tav tm="0">
                                          <p:val>
                                            <p:strVal val="1+#ppt_w/2"/>
                                          </p:val>
                                        </p:tav>
                                        <p:tav tm="100000">
                                          <p:val>
                                            <p:strVal val="#ppt_x"/>
                                          </p:val>
                                        </p:tav>
                                      </p:tavLst>
                                    </p:anim>
                                    <p:anim calcmode="lin" valueType="num">
                                      <p:cBhvr additive="base">
                                        <p:cTn id="8" dur="75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750" fill="hold"/>
                                        <p:tgtEl>
                                          <p:spTgt spid="47"/>
                                        </p:tgtEl>
                                        <p:attrNameLst>
                                          <p:attrName>ppt_x</p:attrName>
                                        </p:attrNameLst>
                                      </p:cBhvr>
                                      <p:tavLst>
                                        <p:tav tm="0">
                                          <p:val>
                                            <p:strVal val="1+#ppt_w/2"/>
                                          </p:val>
                                        </p:tav>
                                        <p:tav tm="100000">
                                          <p:val>
                                            <p:strVal val="#ppt_x"/>
                                          </p:val>
                                        </p:tav>
                                      </p:tavLst>
                                    </p:anim>
                                    <p:anim calcmode="lin" valueType="num">
                                      <p:cBhvr additive="base">
                                        <p:cTn id="12" dur="750" fill="hold"/>
                                        <p:tgtEl>
                                          <p:spTgt spid="4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750" fill="hold"/>
                                        <p:tgtEl>
                                          <p:spTgt spid="31"/>
                                        </p:tgtEl>
                                        <p:attrNameLst>
                                          <p:attrName>ppt_x</p:attrName>
                                        </p:attrNameLst>
                                      </p:cBhvr>
                                      <p:tavLst>
                                        <p:tav tm="0">
                                          <p:val>
                                            <p:strVal val="1+#ppt_w/2"/>
                                          </p:val>
                                        </p:tav>
                                        <p:tav tm="100000">
                                          <p:val>
                                            <p:strVal val="#ppt_x"/>
                                          </p:val>
                                        </p:tav>
                                      </p:tavLst>
                                    </p:anim>
                                    <p:anim calcmode="lin" valueType="num">
                                      <p:cBhvr additive="base">
                                        <p:cTn id="16" dur="7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0" y="-88900"/>
            <a:ext cx="12458700" cy="7353300"/>
          </a:xfrm>
          <a:prstGeom prst="rect">
            <a:avLst/>
          </a:prstGeom>
          <a:noFill/>
          <a:ln>
            <a:solidFill>
              <a:schemeClr val="bg1"/>
            </a:solidFill>
          </a:ln>
        </p:spPr>
      </p:pic>
      <p:sp>
        <p:nvSpPr>
          <p:cNvPr id="4" name="Rectangle 5"/>
          <p:cNvSpPr>
            <a:spLocks noChangeArrowheads="1"/>
          </p:cNvSpPr>
          <p:nvPr/>
        </p:nvSpPr>
        <p:spPr bwMode="auto">
          <a:xfrm>
            <a:off x="3993244" y="1175233"/>
            <a:ext cx="7822836"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en-US" sz="3200" b="1" dirty="0">
                <a:ln cmpd="sng">
                  <a:noFill/>
                  <a:prstDash val="solid"/>
                </a:ln>
                <a:solidFill>
                  <a:schemeClr val="bg1"/>
                </a:solidFill>
                <a:latin typeface="方正粗宋简体" panose="03000509000000000000" pitchFamily="65" charset="-122"/>
                <a:ea typeface="方正粗宋简体" panose="03000509000000000000" pitchFamily="65" charset="-122"/>
              </a:rPr>
              <a:t>涉嫌危害国家安全的犯罪罪名有哪些？</a:t>
            </a:r>
            <a:endParaRPr lang="zh-CN" altLang="en-US" sz="32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grpSp>
        <p:nvGrpSpPr>
          <p:cNvPr id="6" name="组合 5"/>
          <p:cNvGrpSpPr/>
          <p:nvPr/>
        </p:nvGrpSpPr>
        <p:grpSpPr>
          <a:xfrm>
            <a:off x="1254664" y="2450268"/>
            <a:ext cx="10054467" cy="745196"/>
            <a:chOff x="647721" y="2838393"/>
            <a:chExt cx="11209316" cy="745196"/>
          </a:xfrm>
        </p:grpSpPr>
        <p:sp>
          <p:nvSpPr>
            <p:cNvPr id="7" name="矩形 6"/>
            <p:cNvSpPr/>
            <p:nvPr/>
          </p:nvSpPr>
          <p:spPr>
            <a:xfrm>
              <a:off x="1245395" y="2838393"/>
              <a:ext cx="10611642" cy="7451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grpSp>
          <p:nvGrpSpPr>
            <p:cNvPr id="8" name="组合 7"/>
            <p:cNvGrpSpPr/>
            <p:nvPr/>
          </p:nvGrpSpPr>
          <p:grpSpPr>
            <a:xfrm>
              <a:off x="1317938" y="2857444"/>
              <a:ext cx="10112061" cy="726145"/>
              <a:chOff x="1317938" y="1409644"/>
              <a:chExt cx="10112061" cy="726145"/>
            </a:xfrm>
          </p:grpSpPr>
          <p:sp>
            <p:nvSpPr>
              <p:cNvPr id="12" name="矩形 11"/>
              <p:cNvSpPr/>
              <p:nvPr/>
            </p:nvSpPr>
            <p:spPr>
              <a:xfrm>
                <a:off x="1317938" y="1718431"/>
                <a:ext cx="10112061" cy="417358"/>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指参加间谍组织或者接受间谍组织及其代理人的任务，或者为敌人指示轰击目标的行为。</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1317938" y="1409644"/>
                <a:ext cx="877163" cy="369332"/>
              </a:xfrm>
              <a:prstGeom prst="rect">
                <a:avLst/>
              </a:prstGeom>
            </p:spPr>
            <p:txBody>
              <a:bodyPr wrap="none">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间谍罪</a:t>
                </a:r>
                <a:endParaRPr lang="en-US" altLang="zh-CN" b="1" dirty="0">
                  <a:solidFill>
                    <a:schemeClr val="accent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47721" y="2838393"/>
              <a:ext cx="568362" cy="745195"/>
              <a:chOff x="647721" y="2838393"/>
              <a:chExt cx="568362" cy="745195"/>
            </a:xfrm>
          </p:grpSpPr>
          <p:sp>
            <p:nvSpPr>
              <p:cNvPr id="10" name="矩形 9"/>
              <p:cNvSpPr/>
              <p:nvPr/>
            </p:nvSpPr>
            <p:spPr>
              <a:xfrm>
                <a:off x="647721" y="2838393"/>
                <a:ext cx="568362" cy="7451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sp>
            <p:nvSpPr>
              <p:cNvPr id="11" name="矩形 10"/>
              <p:cNvSpPr/>
              <p:nvPr/>
            </p:nvSpPr>
            <p:spPr>
              <a:xfrm>
                <a:off x="676063" y="3010935"/>
                <a:ext cx="511679" cy="400110"/>
              </a:xfrm>
              <a:prstGeom prst="rect">
                <a:avLst/>
              </a:prstGeom>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10</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grpSp>
        <p:nvGrpSpPr>
          <p:cNvPr id="14" name="组合 13"/>
          <p:cNvGrpSpPr/>
          <p:nvPr/>
        </p:nvGrpSpPr>
        <p:grpSpPr>
          <a:xfrm>
            <a:off x="1254664" y="3587731"/>
            <a:ext cx="10054467" cy="1105295"/>
            <a:chOff x="647721" y="2838393"/>
            <a:chExt cx="11209316" cy="1105295"/>
          </a:xfrm>
        </p:grpSpPr>
        <p:sp>
          <p:nvSpPr>
            <p:cNvPr id="15" name="矩形 14"/>
            <p:cNvSpPr/>
            <p:nvPr/>
          </p:nvSpPr>
          <p:spPr>
            <a:xfrm>
              <a:off x="1245395" y="2838393"/>
              <a:ext cx="10611642" cy="11052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grpSp>
          <p:nvGrpSpPr>
            <p:cNvPr id="16" name="组合 15"/>
            <p:cNvGrpSpPr/>
            <p:nvPr/>
          </p:nvGrpSpPr>
          <p:grpSpPr>
            <a:xfrm>
              <a:off x="1317938" y="2876494"/>
              <a:ext cx="10112061" cy="1067194"/>
              <a:chOff x="1317938" y="1428694"/>
              <a:chExt cx="10112061" cy="1067194"/>
            </a:xfrm>
          </p:grpSpPr>
          <p:sp>
            <p:nvSpPr>
              <p:cNvPr id="20" name="矩形 19"/>
              <p:cNvSpPr/>
              <p:nvPr/>
            </p:nvSpPr>
            <p:spPr>
              <a:xfrm>
                <a:off x="1317938" y="1718431"/>
                <a:ext cx="10112061" cy="777457"/>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指为境外的机构、组织或个人窃取、刺探、收买、非法提供国家秘密或情报，危害中华人民共和国国家安全的行为。</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1317938" y="1428694"/>
                <a:ext cx="5724644" cy="369332"/>
              </a:xfrm>
              <a:prstGeom prst="rect">
                <a:avLst/>
              </a:prstGeom>
            </p:spPr>
            <p:txBody>
              <a:bodyPr wrap="none">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为境外窃取、刺探、收买、非法提供国家秘密、情报罪</a:t>
                </a:r>
                <a:endParaRPr lang="en-US" altLang="zh-CN" b="1" dirty="0">
                  <a:solidFill>
                    <a:schemeClr val="accent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647721" y="2838393"/>
              <a:ext cx="568362" cy="1105295"/>
              <a:chOff x="647721" y="2838393"/>
              <a:chExt cx="568362" cy="1105295"/>
            </a:xfrm>
          </p:grpSpPr>
          <p:sp>
            <p:nvSpPr>
              <p:cNvPr id="18" name="矩形 17"/>
              <p:cNvSpPr/>
              <p:nvPr/>
            </p:nvSpPr>
            <p:spPr>
              <a:xfrm>
                <a:off x="647721" y="2838393"/>
                <a:ext cx="568362" cy="11052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sp>
            <p:nvSpPr>
              <p:cNvPr id="19" name="矩形 18"/>
              <p:cNvSpPr/>
              <p:nvPr/>
            </p:nvSpPr>
            <p:spPr>
              <a:xfrm>
                <a:off x="682475" y="3190985"/>
                <a:ext cx="498855" cy="400110"/>
              </a:xfrm>
              <a:prstGeom prst="rect">
                <a:avLst/>
              </a:prstGeom>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11</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grpSp>
        <p:nvGrpSpPr>
          <p:cNvPr id="22" name="组合 21"/>
          <p:cNvGrpSpPr/>
          <p:nvPr/>
        </p:nvGrpSpPr>
        <p:grpSpPr>
          <a:xfrm>
            <a:off x="1254664" y="5097993"/>
            <a:ext cx="10054467" cy="745196"/>
            <a:chOff x="647721" y="2838393"/>
            <a:chExt cx="11209316" cy="745196"/>
          </a:xfrm>
        </p:grpSpPr>
        <p:sp>
          <p:nvSpPr>
            <p:cNvPr id="23" name="矩形 22"/>
            <p:cNvSpPr/>
            <p:nvPr/>
          </p:nvSpPr>
          <p:spPr>
            <a:xfrm>
              <a:off x="1245395" y="2838393"/>
              <a:ext cx="10611642" cy="7451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grpSp>
          <p:nvGrpSpPr>
            <p:cNvPr id="24" name="组合 23"/>
            <p:cNvGrpSpPr/>
            <p:nvPr/>
          </p:nvGrpSpPr>
          <p:grpSpPr>
            <a:xfrm>
              <a:off x="1317938" y="2857444"/>
              <a:ext cx="10112061" cy="726145"/>
              <a:chOff x="1317938" y="1409644"/>
              <a:chExt cx="10112061" cy="726145"/>
            </a:xfrm>
          </p:grpSpPr>
          <p:sp>
            <p:nvSpPr>
              <p:cNvPr id="28" name="矩形 27"/>
              <p:cNvSpPr/>
              <p:nvPr/>
            </p:nvSpPr>
            <p:spPr>
              <a:xfrm>
                <a:off x="1317938" y="1718431"/>
                <a:ext cx="10112061" cy="417358"/>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是指战时供给敌人武器装备、军用物资资敌的行为。</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1317938" y="1409644"/>
                <a:ext cx="877163" cy="369332"/>
              </a:xfrm>
              <a:prstGeom prst="rect">
                <a:avLst/>
              </a:prstGeom>
            </p:spPr>
            <p:txBody>
              <a:bodyPr wrap="none">
                <a:spAutoFit/>
              </a:bodyPr>
              <a:lstStyle/>
              <a:p>
                <a:r>
                  <a:rPr lang="zh-CN" altLang="en-US" b="1" dirty="0">
                    <a:solidFill>
                      <a:schemeClr val="accent1"/>
                    </a:solidFill>
                    <a:latin typeface="微软雅黑" panose="020B0503020204020204" pitchFamily="34" charset="-122"/>
                    <a:ea typeface="微软雅黑" panose="020B0503020204020204" pitchFamily="34" charset="-122"/>
                  </a:rPr>
                  <a:t>资敌罪</a:t>
                </a:r>
                <a:endParaRPr lang="en-US" altLang="zh-CN" b="1" dirty="0">
                  <a:solidFill>
                    <a:schemeClr val="accent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47721" y="2838393"/>
              <a:ext cx="568362" cy="745195"/>
              <a:chOff x="647721" y="2838393"/>
              <a:chExt cx="568362" cy="745195"/>
            </a:xfrm>
          </p:grpSpPr>
          <p:sp>
            <p:nvSpPr>
              <p:cNvPr id="26" name="矩形 25"/>
              <p:cNvSpPr/>
              <p:nvPr/>
            </p:nvSpPr>
            <p:spPr>
              <a:xfrm>
                <a:off x="647721" y="2838393"/>
                <a:ext cx="568362" cy="74519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方正兰亭粗黑_GBK" panose="02000000000000000000" pitchFamily="2" charset="-122"/>
                  <a:ea typeface="方正兰亭粗黑_GBK" panose="02000000000000000000" pitchFamily="2" charset="-122"/>
                </a:endParaRPr>
              </a:p>
            </p:txBody>
          </p:sp>
          <p:sp>
            <p:nvSpPr>
              <p:cNvPr id="27" name="矩形 26"/>
              <p:cNvSpPr/>
              <p:nvPr/>
            </p:nvSpPr>
            <p:spPr>
              <a:xfrm>
                <a:off x="677665" y="3010935"/>
                <a:ext cx="508474" cy="400110"/>
              </a:xfrm>
              <a:prstGeom prst="rect">
                <a:avLst/>
              </a:prstGeom>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12</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1+#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750" fill="hold"/>
                                        <p:tgtEl>
                                          <p:spTgt spid="22"/>
                                        </p:tgtEl>
                                        <p:attrNameLst>
                                          <p:attrName>ppt_x</p:attrName>
                                        </p:attrNameLst>
                                      </p:cBhvr>
                                      <p:tavLst>
                                        <p:tav tm="0">
                                          <p:val>
                                            <p:strVal val="1+#ppt_w/2"/>
                                          </p:val>
                                        </p:tav>
                                        <p:tav tm="100000">
                                          <p:val>
                                            <p:strVal val="#ppt_x"/>
                                          </p:val>
                                        </p:tav>
                                      </p:tavLst>
                                    </p:anim>
                                    <p:anim calcmode="lin" valueType="num">
                                      <p:cBhvr additive="base">
                                        <p:cTn id="16"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0" y="-88900"/>
            <a:ext cx="12458700" cy="7353300"/>
          </a:xfrm>
          <a:prstGeom prst="rect">
            <a:avLst/>
          </a:prstGeom>
        </p:spPr>
      </p:pic>
      <p:sp>
        <p:nvSpPr>
          <p:cNvPr id="4" name="Rectangle 5"/>
          <p:cNvSpPr>
            <a:spLocks noChangeArrowheads="1"/>
          </p:cNvSpPr>
          <p:nvPr/>
        </p:nvSpPr>
        <p:spPr bwMode="auto">
          <a:xfrm>
            <a:off x="4044730" y="1081904"/>
            <a:ext cx="6910802" cy="9541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zh-CN" sz="2800" dirty="0">
                <a:ln cmpd="sng">
                  <a:noFill/>
                  <a:prstDash val="solid"/>
                </a:ln>
                <a:solidFill>
                  <a:schemeClr val="bg1"/>
                </a:solidFill>
                <a:latin typeface="方正粗宋简体" panose="03000509000000000000" pitchFamily="65" charset="-122"/>
                <a:ea typeface="方正粗宋简体" panose="03000509000000000000" pitchFamily="65" charset="-122"/>
              </a:rPr>
              <a:t>《</a:t>
            </a:r>
            <a:r>
              <a:rPr lang="zh-CN" altLang="en-US" sz="2800" dirty="0">
                <a:ln cmpd="sng">
                  <a:noFill/>
                  <a:prstDash val="solid"/>
                </a:ln>
                <a:solidFill>
                  <a:schemeClr val="bg1"/>
                </a:solidFill>
                <a:latin typeface="方正粗宋简体" panose="03000509000000000000" pitchFamily="65" charset="-122"/>
                <a:ea typeface="方正粗宋简体" panose="03000509000000000000" pitchFamily="65" charset="-122"/>
              </a:rPr>
              <a:t>中华人民共和国刑法</a:t>
            </a:r>
            <a:r>
              <a:rPr lang="en-US" altLang="zh-CN" sz="2800" dirty="0">
                <a:ln cmpd="sng">
                  <a:noFill/>
                  <a:prstDash val="solid"/>
                </a:ln>
                <a:solidFill>
                  <a:schemeClr val="bg1"/>
                </a:solidFill>
                <a:latin typeface="方正粗宋简体" panose="03000509000000000000" pitchFamily="65" charset="-122"/>
                <a:ea typeface="方正粗宋简体" panose="03000509000000000000" pitchFamily="65" charset="-122"/>
              </a:rPr>
              <a:t>》</a:t>
            </a:r>
            <a:r>
              <a:rPr lang="zh-CN" altLang="en-US" sz="2800" dirty="0">
                <a:ln cmpd="sng">
                  <a:noFill/>
                  <a:prstDash val="solid"/>
                </a:ln>
                <a:solidFill>
                  <a:schemeClr val="bg1"/>
                </a:solidFill>
                <a:latin typeface="方正粗宋简体" panose="03000509000000000000" pitchFamily="65" charset="-122"/>
                <a:ea typeface="方正粗宋简体" panose="03000509000000000000" pitchFamily="65" charset="-122"/>
              </a:rPr>
              <a:t>中危害国家安全罪相关法条内容</a:t>
            </a:r>
            <a:endParaRPr lang="zh-CN" altLang="en-US" sz="2800"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grpSp>
        <p:nvGrpSpPr>
          <p:cNvPr id="5" name="组合 4"/>
          <p:cNvGrpSpPr/>
          <p:nvPr/>
        </p:nvGrpSpPr>
        <p:grpSpPr>
          <a:xfrm>
            <a:off x="1317939" y="1838054"/>
            <a:ext cx="1704340" cy="395914"/>
            <a:chOff x="4847771" y="1679921"/>
            <a:chExt cx="1891694" cy="395914"/>
          </a:xfrm>
        </p:grpSpPr>
        <p:sp>
          <p:nvSpPr>
            <p:cNvPr id="6" name="圆角矩形 5"/>
            <p:cNvSpPr/>
            <p:nvPr/>
          </p:nvSpPr>
          <p:spPr>
            <a:xfrm>
              <a:off x="4847771" y="1679921"/>
              <a:ext cx="1723572" cy="39591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矩形 6"/>
            <p:cNvSpPr/>
            <p:nvPr/>
          </p:nvSpPr>
          <p:spPr>
            <a:xfrm>
              <a:off x="4847771" y="1693256"/>
              <a:ext cx="1891694" cy="368300"/>
            </a:xfrm>
            <a:prstGeom prst="rect">
              <a:avLst/>
            </a:prstGeom>
            <a:ln>
              <a:noFill/>
            </a:ln>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第一百零二条</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1317939" y="2283368"/>
            <a:ext cx="9637593" cy="684675"/>
          </a:xfrm>
          <a:prstGeom prst="rect">
            <a:avLst/>
          </a:prstGeom>
          <a:noFill/>
        </p:spPr>
        <p:txBody>
          <a:bodyPr wrap="square" lIns="0" tIns="0" rIns="0" bIns="0">
            <a:spAutoFit/>
          </a:bodyPr>
          <a:lstStyle/>
          <a:p>
            <a:pPr>
              <a:lnSpc>
                <a:spcPct val="130000"/>
              </a:lnSpc>
            </a:pPr>
            <a:r>
              <a:rPr lang="zh-CN" altLang="en-US" kern="0" dirty="0">
                <a:solidFill>
                  <a:schemeClr val="bg1"/>
                </a:solidFill>
                <a:latin typeface="Arial" panose="020B0604020202020204" pitchFamily="34" charset="0"/>
                <a:ea typeface="微软雅黑" panose="020B0503020204020204" pitchFamily="34" charset="-122"/>
                <a:cs typeface="+mn-ea"/>
              </a:rPr>
              <a:t>勾结外国，危害中华人民共和国的主权、领土完整和安全的，处无期徒刑或者十年以上有期徒刑。</a:t>
            </a:r>
            <a:endParaRPr lang="zh-CN" altLang="en-US" kern="0" dirty="0">
              <a:solidFill>
                <a:schemeClr val="bg1"/>
              </a:solidFill>
              <a:latin typeface="Arial" panose="020B0604020202020204" pitchFamily="34" charset="0"/>
              <a:ea typeface="微软雅黑" panose="020B0503020204020204" pitchFamily="34" charset="-122"/>
              <a:cs typeface="+mn-ea"/>
            </a:endParaRPr>
          </a:p>
          <a:p>
            <a:pPr>
              <a:lnSpc>
                <a:spcPct val="130000"/>
              </a:lnSpc>
            </a:pPr>
            <a:r>
              <a:rPr lang="zh-CN" altLang="en-US" kern="0" dirty="0">
                <a:solidFill>
                  <a:schemeClr val="bg1"/>
                </a:solidFill>
                <a:latin typeface="Arial" panose="020B0604020202020204" pitchFamily="34" charset="0"/>
                <a:ea typeface="微软雅黑" panose="020B0503020204020204" pitchFamily="34" charset="-122"/>
                <a:cs typeface="+mn-ea"/>
              </a:rPr>
              <a:t>与境外机构、组织、个人相勾结，犯前款罪的，依照前款的规定处罚。</a:t>
            </a:r>
            <a:endParaRPr lang="zh-CN" altLang="en-US" kern="0" dirty="0">
              <a:solidFill>
                <a:schemeClr val="bg1"/>
              </a:solidFill>
              <a:latin typeface="Arial" panose="020B0604020202020204" pitchFamily="34" charset="0"/>
              <a:ea typeface="微软雅黑" panose="020B0503020204020204" pitchFamily="34" charset="-122"/>
              <a:cs typeface="+mn-ea"/>
            </a:endParaRPr>
          </a:p>
        </p:txBody>
      </p:sp>
      <p:grpSp>
        <p:nvGrpSpPr>
          <p:cNvPr id="9" name="组合 8"/>
          <p:cNvGrpSpPr/>
          <p:nvPr/>
        </p:nvGrpSpPr>
        <p:grpSpPr>
          <a:xfrm>
            <a:off x="1317939" y="3347539"/>
            <a:ext cx="1704340" cy="395914"/>
            <a:chOff x="4847771" y="1679921"/>
            <a:chExt cx="1891694" cy="395914"/>
          </a:xfrm>
        </p:grpSpPr>
        <p:sp>
          <p:nvSpPr>
            <p:cNvPr id="10" name="圆角矩形 9"/>
            <p:cNvSpPr/>
            <p:nvPr/>
          </p:nvSpPr>
          <p:spPr>
            <a:xfrm>
              <a:off x="4847771" y="1679921"/>
              <a:ext cx="1723572" cy="39591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1" name="矩形 10"/>
            <p:cNvSpPr/>
            <p:nvPr/>
          </p:nvSpPr>
          <p:spPr>
            <a:xfrm>
              <a:off x="4847771" y="1693256"/>
              <a:ext cx="1891694" cy="368300"/>
            </a:xfrm>
            <a:prstGeom prst="rect">
              <a:avLst/>
            </a:prstGeom>
            <a:ln>
              <a:noFill/>
            </a:ln>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第一百零三条</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1317939" y="3792853"/>
            <a:ext cx="9637593" cy="684675"/>
          </a:xfrm>
          <a:prstGeom prst="rect">
            <a:avLst/>
          </a:prstGeom>
          <a:noFill/>
        </p:spPr>
        <p:txBody>
          <a:bodyPr wrap="square" lIns="0" tIns="0" rIns="0" bIns="0">
            <a:spAutoFit/>
          </a:bodyPr>
          <a:lstStyle/>
          <a:p>
            <a:pPr>
              <a:lnSpc>
                <a:spcPct val="130000"/>
              </a:lnSpc>
            </a:pPr>
            <a:r>
              <a:rPr lang="zh-CN" altLang="en-US" kern="0" dirty="0">
                <a:solidFill>
                  <a:schemeClr val="bg1"/>
                </a:solidFill>
                <a:latin typeface="Arial" panose="020B0604020202020204" pitchFamily="34" charset="0"/>
                <a:ea typeface="微软雅黑" panose="020B0503020204020204" pitchFamily="34" charset="-122"/>
                <a:cs typeface="+mn-ea"/>
              </a:rPr>
              <a:t>组织、策划、实施分裂国家、破坏国家统一的，剥夺政治权利。煽动分裂国家、破坏国家统一的，首要分子或者罪行重大的，处五年以上有期徒刑。</a:t>
            </a:r>
            <a:endParaRPr lang="zh-CN" altLang="en-US" kern="0" dirty="0">
              <a:solidFill>
                <a:schemeClr val="bg1"/>
              </a:solidFill>
              <a:latin typeface="Arial" panose="020B0604020202020204" pitchFamily="34" charset="0"/>
              <a:ea typeface="微软雅黑" panose="020B0503020204020204" pitchFamily="34" charset="-122"/>
              <a:cs typeface="+mn-ea"/>
            </a:endParaRPr>
          </a:p>
        </p:txBody>
      </p:sp>
      <p:grpSp>
        <p:nvGrpSpPr>
          <p:cNvPr id="13" name="组合 12"/>
          <p:cNvGrpSpPr/>
          <p:nvPr/>
        </p:nvGrpSpPr>
        <p:grpSpPr>
          <a:xfrm>
            <a:off x="1317625" y="4857115"/>
            <a:ext cx="1704340" cy="396000"/>
            <a:chOff x="4847771" y="1679921"/>
            <a:chExt cx="1723572" cy="395914"/>
          </a:xfrm>
        </p:grpSpPr>
        <p:sp>
          <p:nvSpPr>
            <p:cNvPr id="14" name="圆角矩形 13"/>
            <p:cNvSpPr/>
            <p:nvPr/>
          </p:nvSpPr>
          <p:spPr>
            <a:xfrm>
              <a:off x="4847771" y="1679921"/>
              <a:ext cx="1723572" cy="39591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矩形 14"/>
            <p:cNvSpPr/>
            <p:nvPr/>
          </p:nvSpPr>
          <p:spPr>
            <a:xfrm>
              <a:off x="4847771" y="1693212"/>
              <a:ext cx="1723572" cy="368220"/>
            </a:xfrm>
            <a:prstGeom prst="rect">
              <a:avLst/>
            </a:prstGeom>
            <a:ln>
              <a:noFill/>
            </a:ln>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第一百零四条</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1317939" y="5302338"/>
            <a:ext cx="9637593" cy="684675"/>
          </a:xfrm>
          <a:prstGeom prst="rect">
            <a:avLst/>
          </a:prstGeom>
          <a:noFill/>
        </p:spPr>
        <p:txBody>
          <a:bodyPr wrap="square" lIns="0" tIns="0" rIns="0" bIns="0">
            <a:spAutoFit/>
          </a:bodyPr>
          <a:lstStyle/>
          <a:p>
            <a:pPr>
              <a:lnSpc>
                <a:spcPct val="130000"/>
              </a:lnSpc>
            </a:pPr>
            <a:r>
              <a:rPr lang="zh-CN" altLang="en-US" kern="0" dirty="0">
                <a:solidFill>
                  <a:schemeClr val="bg1"/>
                </a:solidFill>
                <a:latin typeface="Arial" panose="020B0604020202020204" pitchFamily="34" charset="0"/>
                <a:ea typeface="微软雅黑" panose="020B0503020204020204" pitchFamily="34" charset="-122"/>
                <a:cs typeface="+mn-ea"/>
              </a:rPr>
              <a:t>组织、策划、实施武装叛乱或者武装暴乱的。策动、胁迫、勾引、收买国家机关工作人员、武装部队人员、人民警察、民兵进行武装叛乱或者武装暴乱的，依照前款的规定从重处罚。</a:t>
            </a:r>
            <a:endParaRPr lang="zh-CN" altLang="en-US" kern="0" dirty="0">
              <a:solidFill>
                <a:schemeClr val="bg1"/>
              </a:solidFill>
              <a:latin typeface="Arial" panose="020B0604020202020204" pitchFamily="34" charset="0"/>
              <a:ea typeface="微软雅黑" panose="020B0503020204020204" pitchFamily="34" charset="-122"/>
              <a:cs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000"/>
                                        <p:tgtEl>
                                          <p:spTgt spid="8"/>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0" y="-88900"/>
            <a:ext cx="12458700" cy="7353300"/>
          </a:xfrm>
          <a:prstGeom prst="rect">
            <a:avLst/>
          </a:prstGeom>
        </p:spPr>
      </p:pic>
      <p:grpSp>
        <p:nvGrpSpPr>
          <p:cNvPr id="17" name="组合 16"/>
          <p:cNvGrpSpPr/>
          <p:nvPr/>
        </p:nvGrpSpPr>
        <p:grpSpPr>
          <a:xfrm>
            <a:off x="1398876" y="1806524"/>
            <a:ext cx="1557852" cy="395914"/>
            <a:chOff x="4847771" y="1679921"/>
            <a:chExt cx="1723572" cy="395914"/>
          </a:xfrm>
        </p:grpSpPr>
        <p:sp>
          <p:nvSpPr>
            <p:cNvPr id="18" name="圆角矩形 17"/>
            <p:cNvSpPr/>
            <p:nvPr/>
          </p:nvSpPr>
          <p:spPr>
            <a:xfrm>
              <a:off x="4847771" y="1679921"/>
              <a:ext cx="1723572" cy="39591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矩形 18"/>
            <p:cNvSpPr/>
            <p:nvPr/>
          </p:nvSpPr>
          <p:spPr>
            <a:xfrm>
              <a:off x="4847771" y="1693213"/>
              <a:ext cx="1723572" cy="369332"/>
            </a:xfrm>
            <a:prstGeom prst="rect">
              <a:avLst/>
            </a:prstGeom>
            <a:ln>
              <a:noFill/>
            </a:ln>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第一百零五条</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0" name="矩形 19"/>
          <p:cNvSpPr/>
          <p:nvPr/>
        </p:nvSpPr>
        <p:spPr>
          <a:xfrm>
            <a:off x="1398876" y="2251838"/>
            <a:ext cx="9668517" cy="684675"/>
          </a:xfrm>
          <a:prstGeom prst="rect">
            <a:avLst/>
          </a:prstGeom>
          <a:noFill/>
        </p:spPr>
        <p:txBody>
          <a:bodyPr wrap="square" lIns="0" tIns="0" rIns="0" bIns="0">
            <a:spAutoFit/>
          </a:bodyPr>
          <a:lstStyle/>
          <a:p>
            <a:pPr>
              <a:lnSpc>
                <a:spcPct val="130000"/>
              </a:lnSpc>
            </a:pPr>
            <a:r>
              <a:rPr lang="zh-CN" altLang="en-US" kern="0" dirty="0">
                <a:solidFill>
                  <a:schemeClr val="bg1"/>
                </a:solidFill>
                <a:latin typeface="Arial" panose="020B0604020202020204" pitchFamily="34" charset="0"/>
                <a:ea typeface="微软雅黑" panose="020B0503020204020204" pitchFamily="34" charset="-122"/>
                <a:cs typeface="+mn-ea"/>
              </a:rPr>
              <a:t>组织、策划、实施颠覆国家政权、推翻社会主义制度的。以造谣、诽谤或者其他方式煽动颠覆国家政权、推翻社会主义制度的。</a:t>
            </a:r>
            <a:endParaRPr lang="zh-CN" altLang="en-US" kern="0" dirty="0">
              <a:solidFill>
                <a:schemeClr val="bg1"/>
              </a:solidFill>
              <a:latin typeface="Arial" panose="020B0604020202020204" pitchFamily="34" charset="0"/>
              <a:ea typeface="微软雅黑" panose="020B0503020204020204" pitchFamily="34" charset="-122"/>
              <a:cs typeface="+mn-ea"/>
            </a:endParaRPr>
          </a:p>
        </p:txBody>
      </p:sp>
      <p:grpSp>
        <p:nvGrpSpPr>
          <p:cNvPr id="21" name="组合 20"/>
          <p:cNvGrpSpPr/>
          <p:nvPr/>
        </p:nvGrpSpPr>
        <p:grpSpPr>
          <a:xfrm>
            <a:off x="1398876" y="3316009"/>
            <a:ext cx="1557852" cy="395914"/>
            <a:chOff x="4847771" y="1679921"/>
            <a:chExt cx="1723572" cy="395914"/>
          </a:xfrm>
        </p:grpSpPr>
        <p:sp>
          <p:nvSpPr>
            <p:cNvPr id="22" name="圆角矩形 21"/>
            <p:cNvSpPr/>
            <p:nvPr/>
          </p:nvSpPr>
          <p:spPr>
            <a:xfrm>
              <a:off x="4847771" y="1679921"/>
              <a:ext cx="1723572" cy="39591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矩形 22"/>
            <p:cNvSpPr/>
            <p:nvPr/>
          </p:nvSpPr>
          <p:spPr>
            <a:xfrm>
              <a:off x="4847771" y="1693213"/>
              <a:ext cx="1723572" cy="369332"/>
            </a:xfrm>
            <a:prstGeom prst="rect">
              <a:avLst/>
            </a:prstGeom>
            <a:ln>
              <a:noFill/>
            </a:ln>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第一百零六条</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4" name="矩形 23"/>
          <p:cNvSpPr/>
          <p:nvPr/>
        </p:nvSpPr>
        <p:spPr>
          <a:xfrm>
            <a:off x="1398876" y="3761323"/>
            <a:ext cx="9668517" cy="684675"/>
          </a:xfrm>
          <a:prstGeom prst="rect">
            <a:avLst/>
          </a:prstGeom>
          <a:noFill/>
        </p:spPr>
        <p:txBody>
          <a:bodyPr wrap="square" lIns="0" tIns="0" rIns="0" bIns="0">
            <a:spAutoFit/>
          </a:bodyPr>
          <a:lstStyle/>
          <a:p>
            <a:pPr>
              <a:lnSpc>
                <a:spcPct val="130000"/>
              </a:lnSpc>
            </a:pPr>
            <a:r>
              <a:rPr lang="zh-CN" altLang="en-US" kern="0" dirty="0">
                <a:solidFill>
                  <a:schemeClr val="bg1"/>
                </a:solidFill>
                <a:latin typeface="Arial" panose="020B0604020202020204" pitchFamily="34" charset="0"/>
                <a:ea typeface="微软雅黑" panose="020B0503020204020204" pitchFamily="34" charset="-122"/>
                <a:cs typeface="+mn-ea"/>
              </a:rPr>
              <a:t>与境外机构、组织、个人相勾结，实施本章第一百零三条、第一百零四条、第一百零五条规定之罪的，依照各该条的规定从重处罚。</a:t>
            </a:r>
            <a:endParaRPr lang="zh-CN" altLang="en-US" kern="0" dirty="0">
              <a:solidFill>
                <a:schemeClr val="bg1"/>
              </a:solidFill>
              <a:latin typeface="Arial" panose="020B0604020202020204" pitchFamily="34" charset="0"/>
              <a:ea typeface="微软雅黑" panose="020B0503020204020204" pitchFamily="34" charset="-122"/>
              <a:cs typeface="+mn-ea"/>
            </a:endParaRPr>
          </a:p>
        </p:txBody>
      </p:sp>
      <p:grpSp>
        <p:nvGrpSpPr>
          <p:cNvPr id="25" name="组合 24"/>
          <p:cNvGrpSpPr/>
          <p:nvPr/>
        </p:nvGrpSpPr>
        <p:grpSpPr>
          <a:xfrm>
            <a:off x="1398876" y="4825494"/>
            <a:ext cx="1557852" cy="395914"/>
            <a:chOff x="4847771" y="1679921"/>
            <a:chExt cx="1723572" cy="395914"/>
          </a:xfrm>
        </p:grpSpPr>
        <p:sp>
          <p:nvSpPr>
            <p:cNvPr id="26" name="圆角矩形 25"/>
            <p:cNvSpPr/>
            <p:nvPr/>
          </p:nvSpPr>
          <p:spPr>
            <a:xfrm>
              <a:off x="4847771" y="1679921"/>
              <a:ext cx="1723572" cy="39591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矩形 26"/>
            <p:cNvSpPr/>
            <p:nvPr/>
          </p:nvSpPr>
          <p:spPr>
            <a:xfrm>
              <a:off x="4847771" y="1693213"/>
              <a:ext cx="1723572" cy="369332"/>
            </a:xfrm>
            <a:prstGeom prst="rect">
              <a:avLst/>
            </a:prstGeom>
            <a:ln>
              <a:noFill/>
            </a:ln>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第一百零七条</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8" name="矩形 27"/>
          <p:cNvSpPr/>
          <p:nvPr/>
        </p:nvSpPr>
        <p:spPr>
          <a:xfrm>
            <a:off x="1398876" y="5270808"/>
            <a:ext cx="9668517" cy="1044773"/>
          </a:xfrm>
          <a:prstGeom prst="rect">
            <a:avLst/>
          </a:prstGeom>
          <a:noFill/>
        </p:spPr>
        <p:txBody>
          <a:bodyPr wrap="square" lIns="0" tIns="0" rIns="0" bIns="0">
            <a:spAutoFit/>
          </a:bodyPr>
          <a:lstStyle/>
          <a:p>
            <a:pPr>
              <a:lnSpc>
                <a:spcPct val="130000"/>
              </a:lnSpc>
            </a:pPr>
            <a:r>
              <a:rPr lang="zh-CN" altLang="en-US" kern="0" dirty="0">
                <a:solidFill>
                  <a:schemeClr val="bg1"/>
                </a:solidFill>
                <a:latin typeface="Arial" panose="020B0604020202020204" pitchFamily="34" charset="0"/>
                <a:ea typeface="微软雅黑" panose="020B0503020204020204" pitchFamily="34" charset="-122"/>
                <a:cs typeface="+mn-ea"/>
              </a:rPr>
              <a:t>境内外机构、组织或者个人资助境内组织或者个人实施本章第一百零二条、第一百零三条、第一百零四条、第一百零五条规定之罪的，对直接责任人员，处五年以下有期徒刑、拘役、管制或者剥夺政治权利；情节严重的，处五年以上有期徒刑。</a:t>
            </a:r>
            <a:endParaRPr lang="zh-CN" altLang="en-US" kern="0" dirty="0">
              <a:solidFill>
                <a:schemeClr val="bg1"/>
              </a:solidFill>
              <a:latin typeface="Arial" panose="020B0604020202020204" pitchFamily="34" charset="0"/>
              <a:ea typeface="微软雅黑" panose="020B0503020204020204" pitchFamily="34" charset="-122"/>
              <a:cs typeface="+mn-ea"/>
            </a:endParaRPr>
          </a:p>
        </p:txBody>
      </p:sp>
      <p:sp>
        <p:nvSpPr>
          <p:cNvPr id="16" name="Rectangle 5"/>
          <p:cNvSpPr>
            <a:spLocks noChangeArrowheads="1"/>
          </p:cNvSpPr>
          <p:nvPr/>
        </p:nvSpPr>
        <p:spPr bwMode="auto">
          <a:xfrm>
            <a:off x="4044730" y="1081904"/>
            <a:ext cx="6910802" cy="9541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zh-CN" sz="2800" dirty="0">
                <a:ln cmpd="sng">
                  <a:noFill/>
                  <a:prstDash val="solid"/>
                </a:ln>
                <a:solidFill>
                  <a:schemeClr val="bg1"/>
                </a:solidFill>
                <a:latin typeface="方正粗宋简体" panose="03000509000000000000" pitchFamily="65" charset="-122"/>
                <a:ea typeface="方正粗宋简体" panose="03000509000000000000" pitchFamily="65" charset="-122"/>
              </a:rPr>
              <a:t>《</a:t>
            </a:r>
            <a:r>
              <a:rPr lang="zh-CN" altLang="en-US" sz="2800" dirty="0">
                <a:ln cmpd="sng">
                  <a:noFill/>
                  <a:prstDash val="solid"/>
                </a:ln>
                <a:solidFill>
                  <a:schemeClr val="bg1"/>
                </a:solidFill>
                <a:latin typeface="方正粗宋简体" panose="03000509000000000000" pitchFamily="65" charset="-122"/>
                <a:ea typeface="方正粗宋简体" panose="03000509000000000000" pitchFamily="65" charset="-122"/>
              </a:rPr>
              <a:t>中华人民共和国刑法</a:t>
            </a:r>
            <a:r>
              <a:rPr lang="en-US" altLang="zh-CN" sz="2800" dirty="0">
                <a:ln cmpd="sng">
                  <a:noFill/>
                  <a:prstDash val="solid"/>
                </a:ln>
                <a:solidFill>
                  <a:schemeClr val="bg1"/>
                </a:solidFill>
                <a:latin typeface="方正粗宋简体" panose="03000509000000000000" pitchFamily="65" charset="-122"/>
                <a:ea typeface="方正粗宋简体" panose="03000509000000000000" pitchFamily="65" charset="-122"/>
              </a:rPr>
              <a:t>》</a:t>
            </a:r>
            <a:r>
              <a:rPr lang="zh-CN" altLang="en-US" sz="2800" dirty="0">
                <a:ln cmpd="sng">
                  <a:noFill/>
                  <a:prstDash val="solid"/>
                </a:ln>
                <a:solidFill>
                  <a:schemeClr val="bg1"/>
                </a:solidFill>
                <a:latin typeface="方正粗宋简体" panose="03000509000000000000" pitchFamily="65" charset="-122"/>
                <a:ea typeface="方正粗宋简体" panose="03000509000000000000" pitchFamily="65" charset="-122"/>
              </a:rPr>
              <a:t>中危害国家安全罪相关法条内容</a:t>
            </a:r>
            <a:endParaRPr lang="zh-CN" altLang="en-US" sz="2800"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0">
        <p14:window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1000"/>
                                        <p:tgtEl>
                                          <p:spTgt spid="20"/>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1000"/>
                                        <p:tgtEl>
                                          <p:spTgt spid="24"/>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up)">
                                      <p:cBhvr>
                                        <p:cTn id="3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0" y="-88900"/>
            <a:ext cx="12458700" cy="7353300"/>
          </a:xfrm>
          <a:prstGeom prst="rect">
            <a:avLst/>
          </a:prstGeom>
        </p:spPr>
      </p:pic>
      <p:grpSp>
        <p:nvGrpSpPr>
          <p:cNvPr id="17" name="组合 16"/>
          <p:cNvGrpSpPr/>
          <p:nvPr/>
        </p:nvGrpSpPr>
        <p:grpSpPr>
          <a:xfrm>
            <a:off x="1398876" y="1827544"/>
            <a:ext cx="1569706" cy="395914"/>
            <a:chOff x="4847771" y="1679921"/>
            <a:chExt cx="1723572" cy="395914"/>
          </a:xfrm>
        </p:grpSpPr>
        <p:sp>
          <p:nvSpPr>
            <p:cNvPr id="18" name="圆角矩形 17"/>
            <p:cNvSpPr/>
            <p:nvPr/>
          </p:nvSpPr>
          <p:spPr>
            <a:xfrm>
              <a:off x="4847771" y="1679921"/>
              <a:ext cx="1723572" cy="39591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9" name="矩形 18"/>
            <p:cNvSpPr/>
            <p:nvPr/>
          </p:nvSpPr>
          <p:spPr>
            <a:xfrm>
              <a:off x="4847771" y="1693212"/>
              <a:ext cx="1723572" cy="369332"/>
            </a:xfrm>
            <a:prstGeom prst="rect">
              <a:avLst/>
            </a:prstGeom>
            <a:ln>
              <a:noFill/>
            </a:ln>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第一百零八条</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0" name="矩形 19"/>
          <p:cNvSpPr/>
          <p:nvPr/>
        </p:nvSpPr>
        <p:spPr>
          <a:xfrm>
            <a:off x="1398876" y="2272858"/>
            <a:ext cx="9742089" cy="684675"/>
          </a:xfrm>
          <a:prstGeom prst="rect">
            <a:avLst/>
          </a:prstGeom>
          <a:noFill/>
        </p:spPr>
        <p:txBody>
          <a:bodyPr wrap="square" lIns="0" tIns="0" rIns="0" bIns="0">
            <a:spAutoFit/>
          </a:bodyPr>
          <a:lstStyle/>
          <a:p>
            <a:pPr>
              <a:lnSpc>
                <a:spcPct val="130000"/>
              </a:lnSpc>
            </a:pPr>
            <a:r>
              <a:rPr lang="zh-CN" altLang="en-US" kern="0" dirty="0">
                <a:solidFill>
                  <a:schemeClr val="bg1"/>
                </a:solidFill>
                <a:latin typeface="Arial" panose="020B0604020202020204" pitchFamily="34" charset="0"/>
                <a:ea typeface="微软雅黑" panose="020B0503020204020204" pitchFamily="34" charset="-122"/>
                <a:cs typeface="+mn-ea"/>
              </a:rPr>
              <a:t>投敌叛变的，处三年以上十年以下有期徒刑；情节严重或者带领武装部队人员、人民警察、民兵投敌叛变的，处十年以上有期徒刑或者无期徒刑。</a:t>
            </a:r>
            <a:endParaRPr lang="zh-CN" altLang="en-US" kern="0" dirty="0">
              <a:solidFill>
                <a:schemeClr val="bg1"/>
              </a:solidFill>
              <a:latin typeface="Arial" panose="020B0604020202020204" pitchFamily="34" charset="0"/>
              <a:ea typeface="微软雅黑" panose="020B0503020204020204" pitchFamily="34" charset="-122"/>
              <a:cs typeface="+mn-ea"/>
            </a:endParaRPr>
          </a:p>
        </p:txBody>
      </p:sp>
      <p:grpSp>
        <p:nvGrpSpPr>
          <p:cNvPr id="21" name="组合 20"/>
          <p:cNvGrpSpPr/>
          <p:nvPr/>
        </p:nvGrpSpPr>
        <p:grpSpPr>
          <a:xfrm>
            <a:off x="1398876" y="3148345"/>
            <a:ext cx="1569706" cy="395914"/>
            <a:chOff x="4847771" y="1679921"/>
            <a:chExt cx="1723572" cy="395914"/>
          </a:xfrm>
        </p:grpSpPr>
        <p:sp>
          <p:nvSpPr>
            <p:cNvPr id="22" name="圆角矩形 21"/>
            <p:cNvSpPr/>
            <p:nvPr/>
          </p:nvSpPr>
          <p:spPr>
            <a:xfrm>
              <a:off x="4847771" y="1679921"/>
              <a:ext cx="1723572" cy="39591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矩形 22"/>
            <p:cNvSpPr/>
            <p:nvPr/>
          </p:nvSpPr>
          <p:spPr>
            <a:xfrm>
              <a:off x="4847771" y="1693212"/>
              <a:ext cx="1723572" cy="369332"/>
            </a:xfrm>
            <a:prstGeom prst="rect">
              <a:avLst/>
            </a:prstGeom>
            <a:ln>
              <a:noFill/>
            </a:ln>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第一百零九条</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4" name="矩形 23"/>
          <p:cNvSpPr/>
          <p:nvPr/>
        </p:nvSpPr>
        <p:spPr>
          <a:xfrm>
            <a:off x="1398876" y="3593659"/>
            <a:ext cx="9742089" cy="1044773"/>
          </a:xfrm>
          <a:prstGeom prst="rect">
            <a:avLst/>
          </a:prstGeom>
          <a:noFill/>
        </p:spPr>
        <p:txBody>
          <a:bodyPr wrap="square" lIns="0" tIns="0" rIns="0" bIns="0">
            <a:spAutoFit/>
          </a:bodyPr>
          <a:lstStyle/>
          <a:p>
            <a:pPr>
              <a:lnSpc>
                <a:spcPct val="130000"/>
              </a:lnSpc>
            </a:pPr>
            <a:r>
              <a:rPr lang="zh-CN" altLang="en-US" kern="0" dirty="0">
                <a:solidFill>
                  <a:schemeClr val="bg1"/>
                </a:solidFill>
                <a:latin typeface="Arial" panose="020B0604020202020204" pitchFamily="34" charset="0"/>
                <a:ea typeface="微软雅黑" panose="020B0503020204020204" pitchFamily="34" charset="-122"/>
                <a:cs typeface="+mn-ea"/>
              </a:rPr>
              <a:t>国家机关工作人员在履行公务期间，擅离岗位，叛逃境外或者在境外叛逃，危害中华人民共和国国家安全的，处五年以下有期徒刑、拘役、管制或者剥夺政治权利；情节严重的，处五年以上十年以下有期徒刑。掌握国家秘密的国家工作人员犯前款罪的，依照前款的规定从重处罚。</a:t>
            </a:r>
            <a:endParaRPr lang="zh-CN" altLang="en-US" kern="0" dirty="0">
              <a:solidFill>
                <a:schemeClr val="bg1"/>
              </a:solidFill>
              <a:latin typeface="Arial" panose="020B0604020202020204" pitchFamily="34" charset="0"/>
              <a:ea typeface="微软雅黑" panose="020B0503020204020204" pitchFamily="34" charset="-122"/>
              <a:cs typeface="+mn-ea"/>
            </a:endParaRPr>
          </a:p>
        </p:txBody>
      </p:sp>
      <p:grpSp>
        <p:nvGrpSpPr>
          <p:cNvPr id="25" name="组合 24"/>
          <p:cNvGrpSpPr/>
          <p:nvPr/>
        </p:nvGrpSpPr>
        <p:grpSpPr>
          <a:xfrm>
            <a:off x="1398876" y="4846514"/>
            <a:ext cx="1569706" cy="395914"/>
            <a:chOff x="4847771" y="1679921"/>
            <a:chExt cx="1723572" cy="395914"/>
          </a:xfrm>
        </p:grpSpPr>
        <p:sp>
          <p:nvSpPr>
            <p:cNvPr id="26" name="圆角矩形 25"/>
            <p:cNvSpPr/>
            <p:nvPr/>
          </p:nvSpPr>
          <p:spPr>
            <a:xfrm>
              <a:off x="4847771" y="1679921"/>
              <a:ext cx="1723572" cy="39591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矩形 26"/>
            <p:cNvSpPr/>
            <p:nvPr/>
          </p:nvSpPr>
          <p:spPr>
            <a:xfrm>
              <a:off x="4847771" y="1693212"/>
              <a:ext cx="1723572" cy="369332"/>
            </a:xfrm>
            <a:prstGeom prst="rect">
              <a:avLst/>
            </a:prstGeom>
            <a:ln>
              <a:noFill/>
            </a:ln>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第一百一十条 </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28" name="矩形 27"/>
          <p:cNvSpPr/>
          <p:nvPr/>
        </p:nvSpPr>
        <p:spPr>
          <a:xfrm>
            <a:off x="1398876" y="5291828"/>
            <a:ext cx="9742089" cy="684675"/>
          </a:xfrm>
          <a:prstGeom prst="rect">
            <a:avLst/>
          </a:prstGeom>
          <a:noFill/>
        </p:spPr>
        <p:txBody>
          <a:bodyPr wrap="square" lIns="0" tIns="0" rIns="0" bIns="0">
            <a:spAutoFit/>
          </a:bodyPr>
          <a:lstStyle/>
          <a:p>
            <a:pPr>
              <a:lnSpc>
                <a:spcPct val="130000"/>
              </a:lnSpc>
            </a:pPr>
            <a:r>
              <a:rPr lang="zh-CN" altLang="en-US" kern="0" dirty="0">
                <a:solidFill>
                  <a:schemeClr val="bg1"/>
                </a:solidFill>
                <a:latin typeface="Arial" panose="020B0604020202020204" pitchFamily="34" charset="0"/>
                <a:ea typeface="微软雅黑" panose="020B0503020204020204" pitchFamily="34" charset="-122"/>
                <a:cs typeface="+mn-ea"/>
              </a:rPr>
              <a:t>有下列间谍行为之一，危害国家安全的：</a:t>
            </a:r>
            <a:endParaRPr lang="zh-CN" altLang="en-US" kern="0" dirty="0">
              <a:solidFill>
                <a:schemeClr val="bg1"/>
              </a:solidFill>
              <a:latin typeface="Arial" panose="020B0604020202020204" pitchFamily="34" charset="0"/>
              <a:ea typeface="微软雅黑" panose="020B0503020204020204" pitchFamily="34" charset="-122"/>
              <a:cs typeface="+mn-ea"/>
            </a:endParaRPr>
          </a:p>
          <a:p>
            <a:pPr>
              <a:lnSpc>
                <a:spcPct val="130000"/>
              </a:lnSpc>
            </a:pPr>
            <a:r>
              <a:rPr lang="zh-CN" altLang="en-US" kern="0" dirty="0">
                <a:solidFill>
                  <a:schemeClr val="bg1"/>
                </a:solidFill>
                <a:latin typeface="Arial" panose="020B0604020202020204" pitchFamily="34" charset="0"/>
                <a:ea typeface="微软雅黑" panose="020B0503020204020204" pitchFamily="34" charset="-122"/>
                <a:cs typeface="+mn-ea"/>
              </a:rPr>
              <a:t>（一）参加间谍组织或者接受间谍组织及其代理人的任务的；（二）为敌人指示轰击目标的。</a:t>
            </a:r>
            <a:endParaRPr lang="zh-CN" altLang="en-US" kern="0" dirty="0">
              <a:solidFill>
                <a:schemeClr val="bg1"/>
              </a:solidFill>
              <a:latin typeface="Arial" panose="020B0604020202020204" pitchFamily="34" charset="0"/>
              <a:ea typeface="微软雅黑" panose="020B0503020204020204" pitchFamily="34" charset="-122"/>
              <a:cs typeface="+mn-ea"/>
            </a:endParaRPr>
          </a:p>
        </p:txBody>
      </p:sp>
      <p:sp>
        <p:nvSpPr>
          <p:cNvPr id="16" name="Rectangle 5"/>
          <p:cNvSpPr>
            <a:spLocks noChangeArrowheads="1"/>
          </p:cNvSpPr>
          <p:nvPr/>
        </p:nvSpPr>
        <p:spPr bwMode="auto">
          <a:xfrm>
            <a:off x="4044730" y="1081904"/>
            <a:ext cx="6910802" cy="9541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zh-CN" sz="2800" dirty="0">
                <a:ln cmpd="sng">
                  <a:noFill/>
                  <a:prstDash val="solid"/>
                </a:ln>
                <a:solidFill>
                  <a:schemeClr val="bg1"/>
                </a:solidFill>
                <a:latin typeface="方正粗宋简体" panose="03000509000000000000" pitchFamily="65" charset="-122"/>
                <a:ea typeface="方正粗宋简体" panose="03000509000000000000" pitchFamily="65" charset="-122"/>
              </a:rPr>
              <a:t>《</a:t>
            </a:r>
            <a:r>
              <a:rPr lang="zh-CN" altLang="en-US" sz="2800" dirty="0">
                <a:ln cmpd="sng">
                  <a:noFill/>
                  <a:prstDash val="solid"/>
                </a:ln>
                <a:solidFill>
                  <a:schemeClr val="bg1"/>
                </a:solidFill>
                <a:latin typeface="方正粗宋简体" panose="03000509000000000000" pitchFamily="65" charset="-122"/>
                <a:ea typeface="方正粗宋简体" panose="03000509000000000000" pitchFamily="65" charset="-122"/>
              </a:rPr>
              <a:t>中华人民共和国刑法</a:t>
            </a:r>
            <a:r>
              <a:rPr lang="en-US" altLang="zh-CN" sz="2800" dirty="0">
                <a:ln cmpd="sng">
                  <a:noFill/>
                  <a:prstDash val="solid"/>
                </a:ln>
                <a:solidFill>
                  <a:schemeClr val="bg1"/>
                </a:solidFill>
                <a:latin typeface="方正粗宋简体" panose="03000509000000000000" pitchFamily="65" charset="-122"/>
                <a:ea typeface="方正粗宋简体" panose="03000509000000000000" pitchFamily="65" charset="-122"/>
              </a:rPr>
              <a:t>》</a:t>
            </a:r>
            <a:r>
              <a:rPr lang="zh-CN" altLang="en-US" sz="2800" dirty="0">
                <a:ln cmpd="sng">
                  <a:noFill/>
                  <a:prstDash val="solid"/>
                </a:ln>
                <a:solidFill>
                  <a:schemeClr val="bg1"/>
                </a:solidFill>
                <a:latin typeface="方正粗宋简体" panose="03000509000000000000" pitchFamily="65" charset="-122"/>
                <a:ea typeface="方正粗宋简体" panose="03000509000000000000" pitchFamily="65" charset="-122"/>
              </a:rPr>
              <a:t>中危害国家安全罪相关法条内容</a:t>
            </a:r>
            <a:endParaRPr lang="zh-CN" altLang="en-US" sz="2800"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1000"/>
                                        <p:tgtEl>
                                          <p:spTgt spid="20"/>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1000"/>
                                        <p:tgtEl>
                                          <p:spTgt spid="24"/>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up)">
                                      <p:cBhvr>
                                        <p:cTn id="3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0" y="-88900"/>
            <a:ext cx="12458700" cy="7353300"/>
          </a:xfrm>
          <a:prstGeom prst="rect">
            <a:avLst/>
          </a:prstGeom>
        </p:spPr>
      </p:pic>
      <p:grpSp>
        <p:nvGrpSpPr>
          <p:cNvPr id="16" name="组合 15"/>
          <p:cNvGrpSpPr/>
          <p:nvPr/>
        </p:nvGrpSpPr>
        <p:grpSpPr>
          <a:xfrm>
            <a:off x="1367346" y="1716728"/>
            <a:ext cx="1855729" cy="395914"/>
            <a:chOff x="4847771" y="1679921"/>
            <a:chExt cx="1802947" cy="395914"/>
          </a:xfrm>
        </p:grpSpPr>
        <p:sp>
          <p:nvSpPr>
            <p:cNvPr id="29" name="圆角矩形 28"/>
            <p:cNvSpPr/>
            <p:nvPr/>
          </p:nvSpPr>
          <p:spPr>
            <a:xfrm>
              <a:off x="4847771" y="1679921"/>
              <a:ext cx="1802947" cy="39591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矩形 29"/>
            <p:cNvSpPr/>
            <p:nvPr/>
          </p:nvSpPr>
          <p:spPr>
            <a:xfrm>
              <a:off x="4847771" y="1693212"/>
              <a:ext cx="1802947" cy="369332"/>
            </a:xfrm>
            <a:prstGeom prst="rect">
              <a:avLst/>
            </a:prstGeom>
            <a:ln>
              <a:noFill/>
            </a:ln>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第一百一十一条</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31" name="矩形 30"/>
          <p:cNvSpPr/>
          <p:nvPr/>
        </p:nvSpPr>
        <p:spPr>
          <a:xfrm>
            <a:off x="1367347" y="2162042"/>
            <a:ext cx="9710558" cy="1044773"/>
          </a:xfrm>
          <a:prstGeom prst="rect">
            <a:avLst/>
          </a:prstGeom>
          <a:noFill/>
        </p:spPr>
        <p:txBody>
          <a:bodyPr wrap="square" lIns="0" tIns="0" rIns="0" bIns="0">
            <a:spAutoFit/>
          </a:bodyPr>
          <a:lstStyle/>
          <a:p>
            <a:pPr>
              <a:lnSpc>
                <a:spcPct val="130000"/>
              </a:lnSpc>
            </a:pPr>
            <a:r>
              <a:rPr lang="zh-CN" altLang="en-US" kern="0" dirty="0">
                <a:solidFill>
                  <a:schemeClr val="bg1"/>
                </a:solidFill>
                <a:latin typeface="Arial" panose="020B0604020202020204" pitchFamily="34" charset="0"/>
                <a:ea typeface="微软雅黑" panose="020B0503020204020204" pitchFamily="34" charset="-122"/>
                <a:cs typeface="+mn-ea"/>
              </a:rPr>
              <a:t>为境外的机构、组织、人员窃取、刺探、收买、非法提供国家秘密或者情报的，处五年以上十年以下有期徒刑；情节特别严重的，处十年以上有期徒刑或者无期徒刑；情节较轻的，处五年以下有期徒刑、拘役、管制或者剥夺政治权利。</a:t>
            </a:r>
            <a:endParaRPr lang="zh-CN" altLang="en-US" kern="0" dirty="0">
              <a:solidFill>
                <a:schemeClr val="bg1"/>
              </a:solidFill>
              <a:latin typeface="Arial" panose="020B0604020202020204" pitchFamily="34" charset="0"/>
              <a:ea typeface="微软雅黑" panose="020B0503020204020204" pitchFamily="34" charset="-122"/>
              <a:cs typeface="+mn-ea"/>
            </a:endParaRPr>
          </a:p>
        </p:txBody>
      </p:sp>
      <p:grpSp>
        <p:nvGrpSpPr>
          <p:cNvPr id="32" name="组合 31"/>
          <p:cNvGrpSpPr/>
          <p:nvPr/>
        </p:nvGrpSpPr>
        <p:grpSpPr>
          <a:xfrm>
            <a:off x="1367345" y="3586311"/>
            <a:ext cx="1855729" cy="395914"/>
            <a:chOff x="4847771" y="1679921"/>
            <a:chExt cx="1723572" cy="395914"/>
          </a:xfrm>
        </p:grpSpPr>
        <p:sp>
          <p:nvSpPr>
            <p:cNvPr id="33" name="圆角矩形 32"/>
            <p:cNvSpPr/>
            <p:nvPr/>
          </p:nvSpPr>
          <p:spPr>
            <a:xfrm>
              <a:off x="4847771" y="1679921"/>
              <a:ext cx="1723572" cy="39591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矩形 33"/>
            <p:cNvSpPr/>
            <p:nvPr/>
          </p:nvSpPr>
          <p:spPr>
            <a:xfrm>
              <a:off x="4847771" y="1693212"/>
              <a:ext cx="1723572" cy="369332"/>
            </a:xfrm>
            <a:prstGeom prst="rect">
              <a:avLst/>
            </a:prstGeom>
            <a:ln>
              <a:noFill/>
            </a:ln>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第一百一十二条</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1367347" y="4031625"/>
            <a:ext cx="9710558" cy="324576"/>
          </a:xfrm>
          <a:prstGeom prst="rect">
            <a:avLst/>
          </a:prstGeom>
          <a:noFill/>
        </p:spPr>
        <p:txBody>
          <a:bodyPr wrap="square" lIns="0" tIns="0" rIns="0" bIns="0">
            <a:spAutoFit/>
          </a:bodyPr>
          <a:lstStyle/>
          <a:p>
            <a:pPr>
              <a:lnSpc>
                <a:spcPct val="130000"/>
              </a:lnSpc>
            </a:pPr>
            <a:r>
              <a:rPr lang="zh-CN" altLang="en-US" kern="0" dirty="0">
                <a:solidFill>
                  <a:schemeClr val="bg1"/>
                </a:solidFill>
                <a:latin typeface="Arial" panose="020B0604020202020204" pitchFamily="34" charset="0"/>
                <a:ea typeface="微软雅黑" panose="020B0503020204020204" pitchFamily="34" charset="-122"/>
                <a:cs typeface="+mn-ea"/>
              </a:rPr>
              <a:t>战时供给敌人武器装备、军用物资资敌的。</a:t>
            </a:r>
            <a:endParaRPr lang="zh-CN" altLang="en-US" kern="0" dirty="0">
              <a:solidFill>
                <a:schemeClr val="bg1"/>
              </a:solidFill>
              <a:latin typeface="Arial" panose="020B0604020202020204" pitchFamily="34" charset="0"/>
              <a:ea typeface="微软雅黑" panose="020B0503020204020204" pitchFamily="34" charset="-122"/>
              <a:cs typeface="+mn-ea"/>
            </a:endParaRPr>
          </a:p>
        </p:txBody>
      </p:sp>
      <p:grpSp>
        <p:nvGrpSpPr>
          <p:cNvPr id="36" name="组合 35"/>
          <p:cNvGrpSpPr/>
          <p:nvPr/>
        </p:nvGrpSpPr>
        <p:grpSpPr>
          <a:xfrm>
            <a:off x="1367346" y="4735698"/>
            <a:ext cx="1855728" cy="395914"/>
            <a:chOff x="4847771" y="1679921"/>
            <a:chExt cx="1723572" cy="395914"/>
          </a:xfrm>
        </p:grpSpPr>
        <p:sp>
          <p:nvSpPr>
            <p:cNvPr id="37" name="圆角矩形 36"/>
            <p:cNvSpPr/>
            <p:nvPr/>
          </p:nvSpPr>
          <p:spPr>
            <a:xfrm>
              <a:off x="4847771" y="1679921"/>
              <a:ext cx="1723572" cy="395914"/>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矩形 37"/>
            <p:cNvSpPr/>
            <p:nvPr/>
          </p:nvSpPr>
          <p:spPr>
            <a:xfrm>
              <a:off x="4847771" y="1693212"/>
              <a:ext cx="1723572" cy="369332"/>
            </a:xfrm>
            <a:prstGeom prst="rect">
              <a:avLst/>
            </a:prstGeom>
            <a:ln>
              <a:noFill/>
            </a:ln>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第一百一十三条 </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
        <p:nvSpPr>
          <p:cNvPr id="39" name="矩形 38"/>
          <p:cNvSpPr/>
          <p:nvPr/>
        </p:nvSpPr>
        <p:spPr>
          <a:xfrm>
            <a:off x="1367347" y="5181012"/>
            <a:ext cx="9710558" cy="1044773"/>
          </a:xfrm>
          <a:prstGeom prst="rect">
            <a:avLst/>
          </a:prstGeom>
          <a:noFill/>
        </p:spPr>
        <p:txBody>
          <a:bodyPr wrap="square" lIns="0" tIns="0" rIns="0" bIns="0">
            <a:spAutoFit/>
          </a:bodyPr>
          <a:lstStyle/>
          <a:p>
            <a:pPr>
              <a:lnSpc>
                <a:spcPct val="130000"/>
              </a:lnSpc>
            </a:pPr>
            <a:r>
              <a:rPr lang="zh-CN" altLang="en-US" kern="0" dirty="0">
                <a:solidFill>
                  <a:schemeClr val="bg1"/>
                </a:solidFill>
                <a:latin typeface="Arial" panose="020B0604020202020204" pitchFamily="34" charset="0"/>
                <a:ea typeface="微软雅黑" panose="020B0503020204020204" pitchFamily="34" charset="-122"/>
                <a:cs typeface="+mn-ea"/>
              </a:rPr>
              <a:t>本章上述危害国家安全罪行中，除第一百零三条第二款、第一百零五条、第一百零七条、第一百零九条外，对国家和人民危害特别严重、情节特别恶劣的，可以判处死刑。犯本章之罪的，可以并处没收财产。</a:t>
            </a:r>
            <a:endParaRPr lang="zh-CN" altLang="en-US" kern="0" dirty="0">
              <a:solidFill>
                <a:schemeClr val="bg1"/>
              </a:solidFill>
              <a:latin typeface="Arial" panose="020B0604020202020204" pitchFamily="34" charset="0"/>
              <a:ea typeface="微软雅黑" panose="020B0503020204020204" pitchFamily="34" charset="-122"/>
              <a:cs typeface="+mn-ea"/>
            </a:endParaRPr>
          </a:p>
        </p:txBody>
      </p:sp>
      <p:sp>
        <p:nvSpPr>
          <p:cNvPr id="17" name="Rectangle 5"/>
          <p:cNvSpPr>
            <a:spLocks noChangeArrowheads="1"/>
          </p:cNvSpPr>
          <p:nvPr/>
        </p:nvSpPr>
        <p:spPr bwMode="auto">
          <a:xfrm>
            <a:off x="4044730" y="1081904"/>
            <a:ext cx="6910802" cy="9541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zh-CN" sz="2800" dirty="0">
                <a:ln cmpd="sng">
                  <a:noFill/>
                  <a:prstDash val="solid"/>
                </a:ln>
                <a:solidFill>
                  <a:schemeClr val="bg1"/>
                </a:solidFill>
                <a:latin typeface="方正粗宋简体" panose="03000509000000000000" pitchFamily="65" charset="-122"/>
                <a:ea typeface="方正粗宋简体" panose="03000509000000000000" pitchFamily="65" charset="-122"/>
              </a:rPr>
              <a:t>《</a:t>
            </a:r>
            <a:r>
              <a:rPr lang="zh-CN" altLang="en-US" sz="2800" dirty="0">
                <a:ln cmpd="sng">
                  <a:noFill/>
                  <a:prstDash val="solid"/>
                </a:ln>
                <a:solidFill>
                  <a:schemeClr val="bg1"/>
                </a:solidFill>
                <a:latin typeface="方正粗宋简体" panose="03000509000000000000" pitchFamily="65" charset="-122"/>
                <a:ea typeface="方正粗宋简体" panose="03000509000000000000" pitchFamily="65" charset="-122"/>
              </a:rPr>
              <a:t>中华人民共和国刑法</a:t>
            </a:r>
            <a:r>
              <a:rPr lang="en-US" altLang="zh-CN" sz="2800" dirty="0">
                <a:ln cmpd="sng">
                  <a:noFill/>
                  <a:prstDash val="solid"/>
                </a:ln>
                <a:solidFill>
                  <a:schemeClr val="bg1"/>
                </a:solidFill>
                <a:latin typeface="方正粗宋简体" panose="03000509000000000000" pitchFamily="65" charset="-122"/>
                <a:ea typeface="方正粗宋简体" panose="03000509000000000000" pitchFamily="65" charset="-122"/>
              </a:rPr>
              <a:t>》</a:t>
            </a:r>
            <a:r>
              <a:rPr lang="zh-CN" altLang="en-US" sz="2800" dirty="0">
                <a:ln cmpd="sng">
                  <a:noFill/>
                  <a:prstDash val="solid"/>
                </a:ln>
                <a:solidFill>
                  <a:schemeClr val="bg1"/>
                </a:solidFill>
                <a:latin typeface="方正粗宋简体" panose="03000509000000000000" pitchFamily="65" charset="-122"/>
                <a:ea typeface="方正粗宋简体" panose="03000509000000000000" pitchFamily="65" charset="-122"/>
              </a:rPr>
              <a:t>中危害国家安全罪相关法条内容</a:t>
            </a:r>
            <a:endParaRPr lang="zh-CN" altLang="en-US" sz="2800"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crus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up)">
                                      <p:cBhvr>
                                        <p:cTn id="13" dur="1000"/>
                                        <p:tgtEl>
                                          <p:spTgt spid="31"/>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1000"/>
                                        <p:tgtEl>
                                          <p:spTgt spid="35"/>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up)">
                                      <p:cBhvr>
                                        <p:cTn id="3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266700" y="92579"/>
            <a:ext cx="12458700" cy="7353300"/>
          </a:xfrm>
          <a:prstGeom prst="rect">
            <a:avLst/>
          </a:prstGeom>
        </p:spPr>
      </p:pic>
      <p:sp>
        <p:nvSpPr>
          <p:cNvPr id="6" name="Rectangle 5"/>
          <p:cNvSpPr>
            <a:spLocks noChangeArrowheads="1"/>
          </p:cNvSpPr>
          <p:nvPr/>
        </p:nvSpPr>
        <p:spPr bwMode="auto">
          <a:xfrm>
            <a:off x="1907614" y="3314592"/>
            <a:ext cx="8376772" cy="7807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120000"/>
              </a:lnSpc>
            </a:pPr>
            <a:r>
              <a:rPr lang="zh-CN" altLang="en-US" sz="4000" b="1" spc="600" dirty="0">
                <a:ln cmpd="sng">
                  <a:noFill/>
                  <a:prstDash val="solid"/>
                </a:ln>
                <a:solidFill>
                  <a:schemeClr val="bg1"/>
                </a:solidFill>
                <a:latin typeface="微软雅黑" panose="020B0503020204020204" pitchFamily="34" charset="-122"/>
                <a:ea typeface="微软雅黑" panose="020B0503020204020204" pitchFamily="34" charset="-122"/>
              </a:rPr>
              <a:t>如何维护国家安全</a:t>
            </a:r>
            <a:endParaRPr lang="zh-CN" altLang="en-US" sz="4000" b="1" spc="600" dirty="0">
              <a:ln cmpd="sng">
                <a:noFill/>
                <a:prstDash val="solid"/>
              </a:ln>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719935" y="1770449"/>
            <a:ext cx="752129" cy="769441"/>
          </a:xfrm>
          <a:prstGeom prst="rect">
            <a:avLst/>
          </a:prstGeom>
        </p:spPr>
        <p:txBody>
          <a:bodyPr wrap="none">
            <a:spAutoFit/>
          </a:bodyPr>
          <a:lstStyle/>
          <a:p>
            <a:pPr algn="ctr"/>
            <a:r>
              <a:rPr lang="en-US" altLang="zh-CN" sz="4400" b="1" dirty="0">
                <a:solidFill>
                  <a:schemeClr val="bg1"/>
                </a:solidFill>
                <a:latin typeface="方正兰亭粗黑_GBK" panose="02000000000000000000" pitchFamily="2" charset="-122"/>
                <a:ea typeface="方正兰亭粗黑_GBK" panose="02000000000000000000" pitchFamily="2" charset="-122"/>
              </a:rPr>
              <a:t>04</a:t>
            </a:r>
            <a:endParaRPr lang="zh-CN" altLang="en-US" sz="4400" b="1" dirty="0">
              <a:solidFill>
                <a:schemeClr val="bg1"/>
              </a:solidFill>
              <a:latin typeface="方正兰亭粗黑_GBK" panose="02000000000000000000" pitchFamily="2" charset="-122"/>
              <a:ea typeface="方正兰亭粗黑_GBK" panose="02000000000000000000" pitchFamily="2" charset="-122"/>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750"/>
                                        <p:tgtEl>
                                          <p:spTgt spid="6"/>
                                        </p:tgtEl>
                                      </p:cBhvr>
                                    </p:animEffect>
                                    <p:anim calcmode="lin" valueType="num">
                                      <p:cBhvr>
                                        <p:cTn id="14" dur="750" fill="hold"/>
                                        <p:tgtEl>
                                          <p:spTgt spid="6"/>
                                        </p:tgtEl>
                                        <p:attrNameLst>
                                          <p:attrName>ppt_x</p:attrName>
                                        </p:attrNameLst>
                                      </p:cBhvr>
                                      <p:tavLst>
                                        <p:tav tm="0">
                                          <p:val>
                                            <p:strVal val="#ppt_x"/>
                                          </p:val>
                                        </p:tav>
                                        <p:tav tm="100000">
                                          <p:val>
                                            <p:strVal val="#ppt_x"/>
                                          </p:val>
                                        </p:tav>
                                      </p:tavLst>
                                    </p:anim>
                                    <p:anim calcmode="lin" valueType="num">
                                      <p:cBhvr>
                                        <p:cTn id="15"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266700" y="92579"/>
            <a:ext cx="12458700" cy="7353300"/>
          </a:xfrm>
          <a:prstGeom prst="rect">
            <a:avLst/>
          </a:prstGeom>
        </p:spPr>
      </p:pic>
      <p:sp>
        <p:nvSpPr>
          <p:cNvPr id="4" name="Rectangle 5"/>
          <p:cNvSpPr>
            <a:spLocks noChangeArrowheads="1"/>
          </p:cNvSpPr>
          <p:nvPr/>
        </p:nvSpPr>
        <p:spPr bwMode="auto">
          <a:xfrm>
            <a:off x="4239815" y="1230022"/>
            <a:ext cx="3877985"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3600" b="1" dirty="0">
                <a:ln cmpd="sng">
                  <a:noFill/>
                  <a:prstDash val="solid"/>
                </a:ln>
                <a:solidFill>
                  <a:schemeClr val="bg1"/>
                </a:solidFill>
                <a:latin typeface="方正粗宋简体" panose="03000509000000000000" pitchFamily="65" charset="-122"/>
                <a:ea typeface="方正粗宋简体" panose="03000509000000000000" pitchFamily="65" charset="-122"/>
              </a:rPr>
              <a:t>如何维护国家安全</a:t>
            </a:r>
            <a:endParaRPr lang="zh-CN" altLang="en-US" sz="36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grpSp>
        <p:nvGrpSpPr>
          <p:cNvPr id="5" name="组合 4"/>
          <p:cNvGrpSpPr/>
          <p:nvPr/>
        </p:nvGrpSpPr>
        <p:grpSpPr>
          <a:xfrm>
            <a:off x="1165002" y="2097953"/>
            <a:ext cx="9861995" cy="713209"/>
            <a:chOff x="3227000" y="2895226"/>
            <a:chExt cx="12493732" cy="850900"/>
          </a:xfrm>
          <a:noFill/>
        </p:grpSpPr>
        <p:sp>
          <p:nvSpPr>
            <p:cNvPr id="6" name="圆角矩形 5"/>
            <p:cNvSpPr/>
            <p:nvPr/>
          </p:nvSpPr>
          <p:spPr>
            <a:xfrm>
              <a:off x="4585268" y="2895226"/>
              <a:ext cx="11135464" cy="850900"/>
            </a:xfrm>
            <a:prstGeom prst="roundRect">
              <a:avLst>
                <a:gd name="adj"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7" name="矩形 6"/>
            <p:cNvSpPr/>
            <p:nvPr/>
          </p:nvSpPr>
          <p:spPr>
            <a:xfrm>
              <a:off x="4886745" y="2941216"/>
              <a:ext cx="10587229" cy="726054"/>
            </a:xfrm>
            <a:prstGeom prst="rect">
              <a:avLst/>
            </a:prstGeom>
            <a:grpFill/>
          </p:spPr>
          <p:txBody>
            <a:bodyPr wrap="square" lIns="0" tIns="0" rIns="0" bIns="0">
              <a:spAutoFit/>
            </a:bodyPr>
            <a:lstStyle/>
            <a:p>
              <a:pPr>
                <a:lnSpc>
                  <a:spcPct val="130000"/>
                </a:lnSpc>
                <a:spcBef>
                  <a:spcPts val="600"/>
                </a:spcBef>
              </a:pPr>
              <a:r>
                <a:rPr lang="zh-CN" altLang="en-US" sz="1600" kern="0" dirty="0">
                  <a:solidFill>
                    <a:schemeClr val="bg1"/>
                  </a:solidFill>
                  <a:latin typeface="Arial" panose="020B0604020202020204" pitchFamily="34" charset="0"/>
                  <a:ea typeface="微软雅黑" panose="020B0503020204020204" pitchFamily="34" charset="-122"/>
                  <a:cs typeface="+mn-ea"/>
                </a:rPr>
                <a:t>一些可疑人员未经批准到内部作调查，进行科技、经济、企业等情况搜集。发现这种情况不能随意提供，并向当地公安机关或国家安全机关报告。</a:t>
              </a:r>
              <a:endParaRPr lang="zh-CN" altLang="en-US" sz="1600" kern="0" dirty="0">
                <a:solidFill>
                  <a:schemeClr val="bg1"/>
                </a:solidFill>
                <a:latin typeface="Arial" panose="020B0604020202020204" pitchFamily="34" charset="0"/>
                <a:ea typeface="微软雅黑" panose="020B0503020204020204" pitchFamily="34" charset="-122"/>
                <a:cs typeface="+mn-ea"/>
              </a:endParaRPr>
            </a:p>
          </p:txBody>
        </p:sp>
        <p:grpSp>
          <p:nvGrpSpPr>
            <p:cNvPr id="8" name="组合 7"/>
            <p:cNvGrpSpPr/>
            <p:nvPr/>
          </p:nvGrpSpPr>
          <p:grpSpPr>
            <a:xfrm>
              <a:off x="3227000" y="2895226"/>
              <a:ext cx="850900" cy="850900"/>
              <a:chOff x="883595" y="3877887"/>
              <a:chExt cx="850900" cy="850900"/>
            </a:xfrm>
            <a:grpFill/>
          </p:grpSpPr>
          <p:sp>
            <p:nvSpPr>
              <p:cNvPr id="10" name="椭圆 9"/>
              <p:cNvSpPr/>
              <p:nvPr/>
            </p:nvSpPr>
            <p:spPr>
              <a:xfrm>
                <a:off x="883595" y="3877887"/>
                <a:ext cx="850900" cy="8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1" name="矩形 10"/>
              <p:cNvSpPr/>
              <p:nvPr/>
            </p:nvSpPr>
            <p:spPr>
              <a:xfrm>
                <a:off x="939670" y="4082957"/>
                <a:ext cx="738751" cy="440762"/>
              </a:xfrm>
              <a:prstGeom prst="rect">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2400" b="1" dirty="0">
                    <a:solidFill>
                      <a:schemeClr val="bg1"/>
                    </a:solidFill>
                    <a:latin typeface="方正兰亭粗黑_GBK" panose="02000000000000000000" pitchFamily="2" charset="-122"/>
                    <a:ea typeface="方正兰亭粗黑_GBK" panose="02000000000000000000" pitchFamily="2" charset="-122"/>
                  </a:rPr>
                  <a:t>01</a:t>
                </a:r>
                <a:r>
                  <a:rPr lang="zh-CN" altLang="en-US" sz="2400" b="1" dirty="0">
                    <a:solidFill>
                      <a:schemeClr val="bg1"/>
                    </a:solidFill>
                    <a:latin typeface="方正兰亭粗黑_GBK" panose="02000000000000000000" pitchFamily="2" charset="-122"/>
                    <a:ea typeface="方正兰亭粗黑_GBK" panose="02000000000000000000" pitchFamily="2" charset="-122"/>
                  </a:rPr>
                  <a:t> </a:t>
                </a:r>
                <a:endParaRPr lang="zh-CN" altLang="en-US" sz="2400" b="1" dirty="0">
                  <a:solidFill>
                    <a:schemeClr val="bg1"/>
                  </a:solidFill>
                  <a:latin typeface="方正兰亭粗黑_GBK" panose="02000000000000000000" pitchFamily="2" charset="-122"/>
                  <a:ea typeface="方正兰亭粗黑_GBK" panose="02000000000000000000" pitchFamily="2" charset="-122"/>
                </a:endParaRPr>
              </a:p>
            </p:txBody>
          </p:sp>
        </p:grpSp>
        <p:sp>
          <p:nvSpPr>
            <p:cNvPr id="9" name="Freeform 5"/>
            <p:cNvSpPr/>
            <p:nvPr/>
          </p:nvSpPr>
          <p:spPr bwMode="auto">
            <a:xfrm>
              <a:off x="4218047" y="3196120"/>
              <a:ext cx="227075" cy="339105"/>
            </a:xfrm>
            <a:custGeom>
              <a:avLst/>
              <a:gdLst>
                <a:gd name="T0" fmla="*/ 253 w 253"/>
                <a:gd name="T1" fmla="*/ 191 h 379"/>
                <a:gd name="T2" fmla="*/ 0 w 253"/>
                <a:gd name="T3" fmla="*/ 0 h 379"/>
                <a:gd name="T4" fmla="*/ 122 w 253"/>
                <a:gd name="T5" fmla="*/ 188 h 379"/>
                <a:gd name="T6" fmla="*/ 4 w 253"/>
                <a:gd name="T7" fmla="*/ 379 h 379"/>
                <a:gd name="T8" fmla="*/ 253 w 253"/>
                <a:gd name="T9" fmla="*/ 191 h 379"/>
              </a:gdLst>
              <a:ahLst/>
              <a:cxnLst>
                <a:cxn ang="0">
                  <a:pos x="T0" y="T1"/>
                </a:cxn>
                <a:cxn ang="0">
                  <a:pos x="T2" y="T3"/>
                </a:cxn>
                <a:cxn ang="0">
                  <a:pos x="T4" y="T5"/>
                </a:cxn>
                <a:cxn ang="0">
                  <a:pos x="T6" y="T7"/>
                </a:cxn>
                <a:cxn ang="0">
                  <a:pos x="T8" y="T9"/>
                </a:cxn>
              </a:cxnLst>
              <a:rect l="0" t="0" r="r" b="b"/>
              <a:pathLst>
                <a:path w="253" h="379">
                  <a:moveTo>
                    <a:pt x="253" y="191"/>
                  </a:moveTo>
                  <a:lnTo>
                    <a:pt x="0" y="0"/>
                  </a:lnTo>
                  <a:lnTo>
                    <a:pt x="122" y="188"/>
                  </a:lnTo>
                  <a:lnTo>
                    <a:pt x="4" y="379"/>
                  </a:lnTo>
                  <a:lnTo>
                    <a:pt x="253" y="19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sz="1400">
                <a:solidFill>
                  <a:schemeClr val="bg1"/>
                </a:solidFill>
              </a:endParaRPr>
            </a:p>
          </p:txBody>
        </p:sp>
      </p:grpSp>
      <p:grpSp>
        <p:nvGrpSpPr>
          <p:cNvPr id="12" name="组合 11"/>
          <p:cNvGrpSpPr/>
          <p:nvPr/>
        </p:nvGrpSpPr>
        <p:grpSpPr>
          <a:xfrm>
            <a:off x="1165002" y="3222181"/>
            <a:ext cx="9861995" cy="713210"/>
            <a:chOff x="3227000" y="2895226"/>
            <a:chExt cx="12493732" cy="850900"/>
          </a:xfrm>
          <a:noFill/>
        </p:grpSpPr>
        <p:sp>
          <p:nvSpPr>
            <p:cNvPr id="13" name="圆角矩形 12"/>
            <p:cNvSpPr/>
            <p:nvPr/>
          </p:nvSpPr>
          <p:spPr>
            <a:xfrm>
              <a:off x="4585268" y="2895226"/>
              <a:ext cx="11135464" cy="850900"/>
            </a:xfrm>
            <a:prstGeom prst="roundRect">
              <a:avLst>
                <a:gd name="adj"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4" name="矩形 13"/>
            <p:cNvSpPr/>
            <p:nvPr/>
          </p:nvSpPr>
          <p:spPr>
            <a:xfrm>
              <a:off x="4886745" y="3159607"/>
              <a:ext cx="10587229" cy="322137"/>
            </a:xfrm>
            <a:prstGeom prst="rect">
              <a:avLst/>
            </a:prstGeom>
            <a:grpFill/>
          </p:spPr>
          <p:txBody>
            <a:bodyPr wrap="square" lIns="0" tIns="0" rIns="0" bIns="0">
              <a:spAutoFit/>
            </a:bodyPr>
            <a:lstStyle/>
            <a:p>
              <a:pPr>
                <a:lnSpc>
                  <a:spcPct val="120000"/>
                </a:lnSpc>
              </a:pPr>
              <a:r>
                <a:rPr lang="zh-CN" altLang="en-US" sz="1600" kern="0" dirty="0">
                  <a:solidFill>
                    <a:schemeClr val="bg1"/>
                  </a:solidFill>
                  <a:latin typeface="Arial" panose="020B0604020202020204" pitchFamily="34" charset="0"/>
                  <a:ea typeface="微软雅黑" panose="020B0503020204020204" pitchFamily="34" charset="-122"/>
                  <a:cs typeface="+mn-ea"/>
                </a:rPr>
                <a:t>警惕境外电台、电视、网络等传媒的煽动、造谣。</a:t>
              </a:r>
              <a:endParaRPr lang="zh-CN" altLang="en-US" sz="1600" kern="0" dirty="0">
                <a:solidFill>
                  <a:schemeClr val="bg1"/>
                </a:solidFill>
                <a:latin typeface="Arial" panose="020B0604020202020204" pitchFamily="34" charset="0"/>
                <a:ea typeface="微软雅黑" panose="020B0503020204020204" pitchFamily="34" charset="-122"/>
                <a:cs typeface="+mn-ea"/>
              </a:endParaRPr>
            </a:p>
          </p:txBody>
        </p:sp>
        <p:grpSp>
          <p:nvGrpSpPr>
            <p:cNvPr id="15" name="组合 14"/>
            <p:cNvGrpSpPr/>
            <p:nvPr/>
          </p:nvGrpSpPr>
          <p:grpSpPr>
            <a:xfrm>
              <a:off x="3227000" y="2895226"/>
              <a:ext cx="850900" cy="850900"/>
              <a:chOff x="883595" y="3877887"/>
              <a:chExt cx="850900" cy="850900"/>
            </a:xfrm>
            <a:grpFill/>
          </p:grpSpPr>
          <p:sp>
            <p:nvSpPr>
              <p:cNvPr id="17" name="椭圆 16"/>
              <p:cNvSpPr/>
              <p:nvPr/>
            </p:nvSpPr>
            <p:spPr>
              <a:xfrm>
                <a:off x="883595" y="3877887"/>
                <a:ext cx="850900" cy="8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8" name="矩形 17"/>
              <p:cNvSpPr/>
              <p:nvPr/>
            </p:nvSpPr>
            <p:spPr>
              <a:xfrm>
                <a:off x="939670" y="4082957"/>
                <a:ext cx="738751" cy="440762"/>
              </a:xfrm>
              <a:prstGeom prst="rect">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2400" b="1" dirty="0">
                    <a:solidFill>
                      <a:schemeClr val="bg1"/>
                    </a:solidFill>
                    <a:latin typeface="方正兰亭粗黑_GBK" panose="02000000000000000000" pitchFamily="2" charset="-122"/>
                    <a:ea typeface="方正兰亭粗黑_GBK" panose="02000000000000000000" pitchFamily="2" charset="-122"/>
                  </a:rPr>
                  <a:t>02</a:t>
                </a:r>
                <a:r>
                  <a:rPr lang="zh-CN" altLang="en-US" sz="2400" b="1" dirty="0">
                    <a:solidFill>
                      <a:schemeClr val="bg1"/>
                    </a:solidFill>
                    <a:latin typeface="方正兰亭粗黑_GBK" panose="02000000000000000000" pitchFamily="2" charset="-122"/>
                    <a:ea typeface="方正兰亭粗黑_GBK" panose="02000000000000000000" pitchFamily="2" charset="-122"/>
                  </a:rPr>
                  <a:t> </a:t>
                </a:r>
                <a:endParaRPr lang="zh-CN" altLang="en-US" sz="2400" b="1" dirty="0">
                  <a:solidFill>
                    <a:schemeClr val="bg1"/>
                  </a:solidFill>
                  <a:latin typeface="方正兰亭粗黑_GBK" panose="02000000000000000000" pitchFamily="2" charset="-122"/>
                  <a:ea typeface="方正兰亭粗黑_GBK" panose="02000000000000000000" pitchFamily="2" charset="-122"/>
                </a:endParaRPr>
              </a:p>
            </p:txBody>
          </p:sp>
        </p:grpSp>
        <p:sp>
          <p:nvSpPr>
            <p:cNvPr id="16" name="Freeform 5"/>
            <p:cNvSpPr/>
            <p:nvPr/>
          </p:nvSpPr>
          <p:spPr bwMode="auto">
            <a:xfrm>
              <a:off x="4218047" y="3196120"/>
              <a:ext cx="227075" cy="339105"/>
            </a:xfrm>
            <a:custGeom>
              <a:avLst/>
              <a:gdLst>
                <a:gd name="T0" fmla="*/ 253 w 253"/>
                <a:gd name="T1" fmla="*/ 191 h 379"/>
                <a:gd name="T2" fmla="*/ 0 w 253"/>
                <a:gd name="T3" fmla="*/ 0 h 379"/>
                <a:gd name="T4" fmla="*/ 122 w 253"/>
                <a:gd name="T5" fmla="*/ 188 h 379"/>
                <a:gd name="T6" fmla="*/ 4 w 253"/>
                <a:gd name="T7" fmla="*/ 379 h 379"/>
                <a:gd name="T8" fmla="*/ 253 w 253"/>
                <a:gd name="T9" fmla="*/ 191 h 379"/>
              </a:gdLst>
              <a:ahLst/>
              <a:cxnLst>
                <a:cxn ang="0">
                  <a:pos x="T0" y="T1"/>
                </a:cxn>
                <a:cxn ang="0">
                  <a:pos x="T2" y="T3"/>
                </a:cxn>
                <a:cxn ang="0">
                  <a:pos x="T4" y="T5"/>
                </a:cxn>
                <a:cxn ang="0">
                  <a:pos x="T6" y="T7"/>
                </a:cxn>
                <a:cxn ang="0">
                  <a:pos x="T8" y="T9"/>
                </a:cxn>
              </a:cxnLst>
              <a:rect l="0" t="0" r="r" b="b"/>
              <a:pathLst>
                <a:path w="253" h="379">
                  <a:moveTo>
                    <a:pt x="253" y="191"/>
                  </a:moveTo>
                  <a:lnTo>
                    <a:pt x="0" y="0"/>
                  </a:lnTo>
                  <a:lnTo>
                    <a:pt x="122" y="188"/>
                  </a:lnTo>
                  <a:lnTo>
                    <a:pt x="4" y="379"/>
                  </a:lnTo>
                  <a:lnTo>
                    <a:pt x="253" y="19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sz="1400">
                <a:solidFill>
                  <a:schemeClr val="bg1"/>
                </a:solidFill>
              </a:endParaRPr>
            </a:p>
          </p:txBody>
        </p:sp>
      </p:grpSp>
      <p:grpSp>
        <p:nvGrpSpPr>
          <p:cNvPr id="19" name="组合 18"/>
          <p:cNvGrpSpPr/>
          <p:nvPr/>
        </p:nvGrpSpPr>
        <p:grpSpPr>
          <a:xfrm>
            <a:off x="1165002" y="4346402"/>
            <a:ext cx="9861995" cy="713209"/>
            <a:chOff x="3227000" y="2895226"/>
            <a:chExt cx="12493732" cy="850900"/>
          </a:xfrm>
          <a:noFill/>
        </p:grpSpPr>
        <p:sp>
          <p:nvSpPr>
            <p:cNvPr id="20" name="圆角矩形 19"/>
            <p:cNvSpPr/>
            <p:nvPr/>
          </p:nvSpPr>
          <p:spPr>
            <a:xfrm>
              <a:off x="4585268" y="2895226"/>
              <a:ext cx="11135464" cy="850900"/>
            </a:xfrm>
            <a:prstGeom prst="roundRect">
              <a:avLst>
                <a:gd name="adj"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21" name="矩形 20"/>
            <p:cNvSpPr/>
            <p:nvPr/>
          </p:nvSpPr>
          <p:spPr>
            <a:xfrm>
              <a:off x="4886745" y="2942528"/>
              <a:ext cx="10587229" cy="726054"/>
            </a:xfrm>
            <a:prstGeom prst="rect">
              <a:avLst/>
            </a:prstGeom>
            <a:grpFill/>
          </p:spPr>
          <p:txBody>
            <a:bodyPr wrap="square" lIns="0" tIns="0" rIns="0" bIns="0">
              <a:spAutoFit/>
            </a:bodyPr>
            <a:lstStyle/>
            <a:p>
              <a:pPr>
                <a:lnSpc>
                  <a:spcPct val="130000"/>
                </a:lnSpc>
                <a:spcBef>
                  <a:spcPts val="600"/>
                </a:spcBef>
              </a:pPr>
              <a:r>
                <a:rPr lang="zh-CN" altLang="en-US" sz="1600" kern="0" dirty="0">
                  <a:solidFill>
                    <a:schemeClr val="bg1"/>
                  </a:solidFill>
                  <a:latin typeface="Arial" panose="020B0604020202020204" pitchFamily="34" charset="0"/>
                  <a:ea typeface="微软雅黑" panose="020B0503020204020204" pitchFamily="34" charset="-122"/>
                  <a:cs typeface="+mn-ea"/>
                </a:rPr>
                <a:t>一些境外组织和人员经常出现在我军事、保密单位周边，乘机盗取秘密情报和信息。如遇有可疑人员要立即报告。</a:t>
              </a:r>
              <a:endParaRPr lang="zh-CN" altLang="en-US" sz="1600" kern="0" dirty="0">
                <a:solidFill>
                  <a:schemeClr val="bg1"/>
                </a:solidFill>
                <a:latin typeface="Arial" panose="020B0604020202020204" pitchFamily="34" charset="0"/>
                <a:ea typeface="微软雅黑" panose="020B0503020204020204" pitchFamily="34" charset="-122"/>
                <a:cs typeface="+mn-ea"/>
              </a:endParaRPr>
            </a:p>
          </p:txBody>
        </p:sp>
        <p:grpSp>
          <p:nvGrpSpPr>
            <p:cNvPr id="22" name="组合 21"/>
            <p:cNvGrpSpPr/>
            <p:nvPr/>
          </p:nvGrpSpPr>
          <p:grpSpPr>
            <a:xfrm>
              <a:off x="3227000" y="2895226"/>
              <a:ext cx="850900" cy="850900"/>
              <a:chOff x="883595" y="3877887"/>
              <a:chExt cx="850900" cy="850900"/>
            </a:xfrm>
            <a:grpFill/>
          </p:grpSpPr>
          <p:sp>
            <p:nvSpPr>
              <p:cNvPr id="24" name="椭圆 23"/>
              <p:cNvSpPr/>
              <p:nvPr/>
            </p:nvSpPr>
            <p:spPr>
              <a:xfrm>
                <a:off x="883595" y="3877887"/>
                <a:ext cx="850900" cy="8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25" name="矩形 24"/>
              <p:cNvSpPr/>
              <p:nvPr/>
            </p:nvSpPr>
            <p:spPr>
              <a:xfrm>
                <a:off x="939670" y="4082957"/>
                <a:ext cx="738751" cy="440762"/>
              </a:xfrm>
              <a:prstGeom prst="rect">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2400" b="1" dirty="0">
                    <a:solidFill>
                      <a:schemeClr val="bg1"/>
                    </a:solidFill>
                    <a:latin typeface="方正兰亭粗黑_GBK" panose="02000000000000000000" pitchFamily="2" charset="-122"/>
                    <a:ea typeface="方正兰亭粗黑_GBK" panose="02000000000000000000" pitchFamily="2" charset="-122"/>
                  </a:rPr>
                  <a:t>03</a:t>
                </a:r>
                <a:r>
                  <a:rPr lang="zh-CN" altLang="en-US" sz="2400" b="1" dirty="0">
                    <a:solidFill>
                      <a:schemeClr val="bg1"/>
                    </a:solidFill>
                    <a:latin typeface="方正兰亭粗黑_GBK" panose="02000000000000000000" pitchFamily="2" charset="-122"/>
                    <a:ea typeface="方正兰亭粗黑_GBK" panose="02000000000000000000" pitchFamily="2" charset="-122"/>
                  </a:rPr>
                  <a:t> </a:t>
                </a:r>
                <a:endParaRPr lang="zh-CN" altLang="en-US" sz="2400" b="1" dirty="0">
                  <a:solidFill>
                    <a:schemeClr val="bg1"/>
                  </a:solidFill>
                  <a:latin typeface="方正兰亭粗黑_GBK" panose="02000000000000000000" pitchFamily="2" charset="-122"/>
                  <a:ea typeface="方正兰亭粗黑_GBK" panose="02000000000000000000" pitchFamily="2" charset="-122"/>
                </a:endParaRPr>
              </a:p>
            </p:txBody>
          </p:sp>
        </p:grpSp>
        <p:sp>
          <p:nvSpPr>
            <p:cNvPr id="23" name="Freeform 5"/>
            <p:cNvSpPr/>
            <p:nvPr/>
          </p:nvSpPr>
          <p:spPr bwMode="auto">
            <a:xfrm>
              <a:off x="4218047" y="3196120"/>
              <a:ext cx="227075" cy="339105"/>
            </a:xfrm>
            <a:custGeom>
              <a:avLst/>
              <a:gdLst>
                <a:gd name="T0" fmla="*/ 253 w 253"/>
                <a:gd name="T1" fmla="*/ 191 h 379"/>
                <a:gd name="T2" fmla="*/ 0 w 253"/>
                <a:gd name="T3" fmla="*/ 0 h 379"/>
                <a:gd name="T4" fmla="*/ 122 w 253"/>
                <a:gd name="T5" fmla="*/ 188 h 379"/>
                <a:gd name="T6" fmla="*/ 4 w 253"/>
                <a:gd name="T7" fmla="*/ 379 h 379"/>
                <a:gd name="T8" fmla="*/ 253 w 253"/>
                <a:gd name="T9" fmla="*/ 191 h 379"/>
              </a:gdLst>
              <a:ahLst/>
              <a:cxnLst>
                <a:cxn ang="0">
                  <a:pos x="T0" y="T1"/>
                </a:cxn>
                <a:cxn ang="0">
                  <a:pos x="T2" y="T3"/>
                </a:cxn>
                <a:cxn ang="0">
                  <a:pos x="T4" y="T5"/>
                </a:cxn>
                <a:cxn ang="0">
                  <a:pos x="T6" y="T7"/>
                </a:cxn>
                <a:cxn ang="0">
                  <a:pos x="T8" y="T9"/>
                </a:cxn>
              </a:cxnLst>
              <a:rect l="0" t="0" r="r" b="b"/>
              <a:pathLst>
                <a:path w="253" h="379">
                  <a:moveTo>
                    <a:pt x="253" y="191"/>
                  </a:moveTo>
                  <a:lnTo>
                    <a:pt x="0" y="0"/>
                  </a:lnTo>
                  <a:lnTo>
                    <a:pt x="122" y="188"/>
                  </a:lnTo>
                  <a:lnTo>
                    <a:pt x="4" y="379"/>
                  </a:lnTo>
                  <a:lnTo>
                    <a:pt x="253" y="19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sz="1400">
                <a:solidFill>
                  <a:schemeClr val="bg1"/>
                </a:solidFill>
              </a:endParaRPr>
            </a:p>
          </p:txBody>
        </p:sp>
      </p:grpSp>
      <p:grpSp>
        <p:nvGrpSpPr>
          <p:cNvPr id="26" name="组合 25"/>
          <p:cNvGrpSpPr/>
          <p:nvPr/>
        </p:nvGrpSpPr>
        <p:grpSpPr>
          <a:xfrm>
            <a:off x="1165002" y="5470631"/>
            <a:ext cx="9861995" cy="713210"/>
            <a:chOff x="3227000" y="2895226"/>
            <a:chExt cx="12493732" cy="850900"/>
          </a:xfrm>
          <a:noFill/>
        </p:grpSpPr>
        <p:sp>
          <p:nvSpPr>
            <p:cNvPr id="27" name="圆角矩形 26"/>
            <p:cNvSpPr/>
            <p:nvPr/>
          </p:nvSpPr>
          <p:spPr>
            <a:xfrm>
              <a:off x="4585268" y="2895226"/>
              <a:ext cx="11135464" cy="850900"/>
            </a:xfrm>
            <a:prstGeom prst="roundRect">
              <a:avLst>
                <a:gd name="adj"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28" name="矩形 27"/>
            <p:cNvSpPr/>
            <p:nvPr/>
          </p:nvSpPr>
          <p:spPr>
            <a:xfrm>
              <a:off x="4886745" y="2938793"/>
              <a:ext cx="10587229" cy="726053"/>
            </a:xfrm>
            <a:prstGeom prst="rect">
              <a:avLst/>
            </a:prstGeom>
            <a:grpFill/>
          </p:spPr>
          <p:txBody>
            <a:bodyPr wrap="square" lIns="0" tIns="0" rIns="0" bIns="0">
              <a:spAutoFit/>
            </a:bodyPr>
            <a:lstStyle/>
            <a:p>
              <a:pPr>
                <a:lnSpc>
                  <a:spcPct val="130000"/>
                </a:lnSpc>
                <a:spcBef>
                  <a:spcPts val="600"/>
                </a:spcBef>
              </a:pPr>
              <a:r>
                <a:rPr lang="zh-CN" altLang="en-US" sz="1600" kern="0" dirty="0">
                  <a:solidFill>
                    <a:schemeClr val="bg1"/>
                  </a:solidFill>
                  <a:latin typeface="Arial" panose="020B0604020202020204" pitchFamily="34" charset="0"/>
                  <a:ea typeface="微软雅黑" panose="020B0503020204020204" pitchFamily="34" charset="-122"/>
                  <a:cs typeface="+mn-ea"/>
                </a:rPr>
                <a:t>一些有境外背景的组织和个人，利用一些群众不满情绪，煽动与政府对抗。遇到这些情况，应立即报告。</a:t>
              </a:r>
              <a:endParaRPr lang="zh-CN" altLang="en-US" sz="1600" kern="0" dirty="0">
                <a:solidFill>
                  <a:schemeClr val="bg1"/>
                </a:solidFill>
                <a:latin typeface="Arial" panose="020B0604020202020204" pitchFamily="34" charset="0"/>
                <a:ea typeface="微软雅黑" panose="020B0503020204020204" pitchFamily="34" charset="-122"/>
                <a:cs typeface="+mn-ea"/>
              </a:endParaRPr>
            </a:p>
          </p:txBody>
        </p:sp>
        <p:grpSp>
          <p:nvGrpSpPr>
            <p:cNvPr id="29" name="组合 28"/>
            <p:cNvGrpSpPr/>
            <p:nvPr/>
          </p:nvGrpSpPr>
          <p:grpSpPr>
            <a:xfrm>
              <a:off x="3227000" y="2895226"/>
              <a:ext cx="850900" cy="850900"/>
              <a:chOff x="883595" y="3877887"/>
              <a:chExt cx="850900" cy="850900"/>
            </a:xfrm>
            <a:grpFill/>
          </p:grpSpPr>
          <p:sp>
            <p:nvSpPr>
              <p:cNvPr id="31" name="椭圆 30"/>
              <p:cNvSpPr/>
              <p:nvPr/>
            </p:nvSpPr>
            <p:spPr>
              <a:xfrm>
                <a:off x="883595" y="3877887"/>
                <a:ext cx="850900" cy="8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32" name="矩形 31"/>
              <p:cNvSpPr/>
              <p:nvPr/>
            </p:nvSpPr>
            <p:spPr>
              <a:xfrm>
                <a:off x="939670" y="4082957"/>
                <a:ext cx="738751" cy="440762"/>
              </a:xfrm>
              <a:prstGeom prst="rect">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2400" b="1" dirty="0">
                    <a:solidFill>
                      <a:schemeClr val="bg1"/>
                    </a:solidFill>
                    <a:latin typeface="方正兰亭粗黑_GBK" panose="02000000000000000000" pitchFamily="2" charset="-122"/>
                    <a:ea typeface="方正兰亭粗黑_GBK" panose="02000000000000000000" pitchFamily="2" charset="-122"/>
                  </a:rPr>
                  <a:t>04</a:t>
                </a:r>
                <a:r>
                  <a:rPr lang="zh-CN" altLang="en-US" sz="2400" b="1" dirty="0">
                    <a:solidFill>
                      <a:schemeClr val="bg1"/>
                    </a:solidFill>
                    <a:latin typeface="方正兰亭粗黑_GBK" panose="02000000000000000000" pitchFamily="2" charset="-122"/>
                    <a:ea typeface="方正兰亭粗黑_GBK" panose="02000000000000000000" pitchFamily="2" charset="-122"/>
                  </a:rPr>
                  <a:t> </a:t>
                </a:r>
                <a:endParaRPr lang="zh-CN" altLang="en-US" sz="2400" b="1" dirty="0">
                  <a:solidFill>
                    <a:schemeClr val="bg1"/>
                  </a:solidFill>
                  <a:latin typeface="方正兰亭粗黑_GBK" panose="02000000000000000000" pitchFamily="2" charset="-122"/>
                  <a:ea typeface="方正兰亭粗黑_GBK" panose="02000000000000000000" pitchFamily="2" charset="-122"/>
                </a:endParaRPr>
              </a:p>
            </p:txBody>
          </p:sp>
        </p:grpSp>
        <p:sp>
          <p:nvSpPr>
            <p:cNvPr id="30" name="Freeform 5"/>
            <p:cNvSpPr/>
            <p:nvPr/>
          </p:nvSpPr>
          <p:spPr bwMode="auto">
            <a:xfrm>
              <a:off x="4218047" y="3196120"/>
              <a:ext cx="227075" cy="339105"/>
            </a:xfrm>
            <a:custGeom>
              <a:avLst/>
              <a:gdLst>
                <a:gd name="T0" fmla="*/ 253 w 253"/>
                <a:gd name="T1" fmla="*/ 191 h 379"/>
                <a:gd name="T2" fmla="*/ 0 w 253"/>
                <a:gd name="T3" fmla="*/ 0 h 379"/>
                <a:gd name="T4" fmla="*/ 122 w 253"/>
                <a:gd name="T5" fmla="*/ 188 h 379"/>
                <a:gd name="T6" fmla="*/ 4 w 253"/>
                <a:gd name="T7" fmla="*/ 379 h 379"/>
                <a:gd name="T8" fmla="*/ 253 w 253"/>
                <a:gd name="T9" fmla="*/ 191 h 379"/>
              </a:gdLst>
              <a:ahLst/>
              <a:cxnLst>
                <a:cxn ang="0">
                  <a:pos x="T0" y="T1"/>
                </a:cxn>
                <a:cxn ang="0">
                  <a:pos x="T2" y="T3"/>
                </a:cxn>
                <a:cxn ang="0">
                  <a:pos x="T4" y="T5"/>
                </a:cxn>
                <a:cxn ang="0">
                  <a:pos x="T6" y="T7"/>
                </a:cxn>
                <a:cxn ang="0">
                  <a:pos x="T8" y="T9"/>
                </a:cxn>
              </a:cxnLst>
              <a:rect l="0" t="0" r="r" b="b"/>
              <a:pathLst>
                <a:path w="253" h="379">
                  <a:moveTo>
                    <a:pt x="253" y="191"/>
                  </a:moveTo>
                  <a:lnTo>
                    <a:pt x="0" y="0"/>
                  </a:lnTo>
                  <a:lnTo>
                    <a:pt x="122" y="188"/>
                  </a:lnTo>
                  <a:lnTo>
                    <a:pt x="4" y="379"/>
                  </a:lnTo>
                  <a:lnTo>
                    <a:pt x="253" y="19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sz="1400">
                <a:solidFill>
                  <a:schemeClr val="bg1"/>
                </a:solidFill>
              </a:endParaRPr>
            </a:p>
          </p:txBody>
        </p:sp>
      </p:gr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drap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1+#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750" fill="hold"/>
                                        <p:tgtEl>
                                          <p:spTgt spid="26"/>
                                        </p:tgtEl>
                                        <p:attrNameLst>
                                          <p:attrName>ppt_x</p:attrName>
                                        </p:attrNameLst>
                                      </p:cBhvr>
                                      <p:tavLst>
                                        <p:tav tm="0">
                                          <p:val>
                                            <p:strVal val="1+#ppt_w/2"/>
                                          </p:val>
                                        </p:tav>
                                        <p:tav tm="100000">
                                          <p:val>
                                            <p:strVal val="#ppt_x"/>
                                          </p:val>
                                        </p:tav>
                                      </p:tavLst>
                                    </p:anim>
                                    <p:anim calcmode="lin" valueType="num">
                                      <p:cBhvr additive="base">
                                        <p:cTn id="20" dur="7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266700" y="92579"/>
            <a:ext cx="12458700" cy="7353300"/>
          </a:xfrm>
          <a:prstGeom prst="rect">
            <a:avLst/>
          </a:prstGeom>
        </p:spPr>
      </p:pic>
      <p:grpSp>
        <p:nvGrpSpPr>
          <p:cNvPr id="5" name="组合 4"/>
          <p:cNvGrpSpPr/>
          <p:nvPr/>
        </p:nvGrpSpPr>
        <p:grpSpPr>
          <a:xfrm>
            <a:off x="1317939" y="2097953"/>
            <a:ext cx="9462602" cy="713209"/>
            <a:chOff x="3227000" y="2895226"/>
            <a:chExt cx="12493732" cy="850900"/>
          </a:xfrm>
          <a:noFill/>
        </p:grpSpPr>
        <p:sp>
          <p:nvSpPr>
            <p:cNvPr id="6" name="圆角矩形 5"/>
            <p:cNvSpPr/>
            <p:nvPr/>
          </p:nvSpPr>
          <p:spPr>
            <a:xfrm>
              <a:off x="4585268" y="2895226"/>
              <a:ext cx="11135464" cy="850900"/>
            </a:xfrm>
            <a:prstGeom prst="roundRect">
              <a:avLst>
                <a:gd name="adj"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7" name="矩形 6"/>
            <p:cNvSpPr/>
            <p:nvPr/>
          </p:nvSpPr>
          <p:spPr>
            <a:xfrm>
              <a:off x="4886745" y="2941217"/>
              <a:ext cx="10587230" cy="726054"/>
            </a:xfrm>
            <a:prstGeom prst="rect">
              <a:avLst/>
            </a:prstGeom>
            <a:grpFill/>
          </p:spPr>
          <p:txBody>
            <a:bodyPr wrap="square" lIns="0" tIns="0" rIns="0" bIns="0">
              <a:spAutoFit/>
            </a:bodyPr>
            <a:lstStyle/>
            <a:p>
              <a:pPr>
                <a:lnSpc>
                  <a:spcPct val="130000"/>
                </a:lnSpc>
                <a:spcBef>
                  <a:spcPts val="600"/>
                </a:spcBef>
              </a:pPr>
              <a:r>
                <a:rPr lang="zh-CN" altLang="en-US" sz="1600" kern="0" dirty="0">
                  <a:solidFill>
                    <a:schemeClr val="bg1"/>
                  </a:solidFill>
                  <a:latin typeface="Arial" panose="020B0604020202020204" pitchFamily="34" charset="0"/>
                  <a:ea typeface="微软雅黑" panose="020B0503020204020204" pitchFamily="34" charset="-122"/>
                  <a:cs typeface="+mn-ea"/>
                </a:rPr>
                <a:t>拾获属于国家秘密的文件、资料和其他物品，应当及时送交有关机关、单位或保密工作部门。</a:t>
              </a:r>
              <a:endParaRPr lang="zh-CN" altLang="en-US" sz="1600" kern="0" dirty="0">
                <a:solidFill>
                  <a:schemeClr val="bg1"/>
                </a:solidFill>
                <a:latin typeface="Arial" panose="020B0604020202020204" pitchFamily="34" charset="0"/>
                <a:ea typeface="微软雅黑" panose="020B0503020204020204" pitchFamily="34" charset="-122"/>
                <a:cs typeface="+mn-ea"/>
              </a:endParaRPr>
            </a:p>
          </p:txBody>
        </p:sp>
        <p:grpSp>
          <p:nvGrpSpPr>
            <p:cNvPr id="8" name="组合 7"/>
            <p:cNvGrpSpPr/>
            <p:nvPr/>
          </p:nvGrpSpPr>
          <p:grpSpPr>
            <a:xfrm>
              <a:off x="3227000" y="2895226"/>
              <a:ext cx="850900" cy="850900"/>
              <a:chOff x="883595" y="3877887"/>
              <a:chExt cx="850900" cy="850900"/>
            </a:xfrm>
            <a:grpFill/>
          </p:grpSpPr>
          <p:sp>
            <p:nvSpPr>
              <p:cNvPr id="10" name="椭圆 9"/>
              <p:cNvSpPr/>
              <p:nvPr/>
            </p:nvSpPr>
            <p:spPr>
              <a:xfrm>
                <a:off x="883595" y="3877887"/>
                <a:ext cx="850900" cy="8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1" name="矩形 10"/>
              <p:cNvSpPr/>
              <p:nvPr/>
            </p:nvSpPr>
            <p:spPr>
              <a:xfrm>
                <a:off x="939670" y="4082957"/>
                <a:ext cx="738751" cy="440762"/>
              </a:xfrm>
              <a:prstGeom prst="rect">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2400" b="1" dirty="0">
                    <a:solidFill>
                      <a:schemeClr val="bg1"/>
                    </a:solidFill>
                    <a:latin typeface="方正兰亭粗黑_GBK" panose="02000000000000000000" pitchFamily="2" charset="-122"/>
                    <a:ea typeface="方正兰亭粗黑_GBK" panose="02000000000000000000" pitchFamily="2" charset="-122"/>
                  </a:rPr>
                  <a:t>05</a:t>
                </a:r>
                <a:r>
                  <a:rPr lang="zh-CN" altLang="en-US" sz="2400" b="1" dirty="0">
                    <a:solidFill>
                      <a:schemeClr val="bg1"/>
                    </a:solidFill>
                    <a:latin typeface="方正兰亭粗黑_GBK" panose="02000000000000000000" pitchFamily="2" charset="-122"/>
                    <a:ea typeface="方正兰亭粗黑_GBK" panose="02000000000000000000" pitchFamily="2" charset="-122"/>
                  </a:rPr>
                  <a:t> </a:t>
                </a:r>
                <a:endParaRPr lang="zh-CN" altLang="en-US" sz="2400" b="1" dirty="0">
                  <a:solidFill>
                    <a:schemeClr val="bg1"/>
                  </a:solidFill>
                  <a:latin typeface="方正兰亭粗黑_GBK" panose="02000000000000000000" pitchFamily="2" charset="-122"/>
                  <a:ea typeface="方正兰亭粗黑_GBK" panose="02000000000000000000" pitchFamily="2" charset="-122"/>
                </a:endParaRPr>
              </a:p>
            </p:txBody>
          </p:sp>
        </p:grpSp>
        <p:sp>
          <p:nvSpPr>
            <p:cNvPr id="9" name="Freeform 5"/>
            <p:cNvSpPr/>
            <p:nvPr/>
          </p:nvSpPr>
          <p:spPr bwMode="auto">
            <a:xfrm>
              <a:off x="4218047" y="3196120"/>
              <a:ext cx="227075" cy="339105"/>
            </a:xfrm>
            <a:custGeom>
              <a:avLst/>
              <a:gdLst>
                <a:gd name="T0" fmla="*/ 253 w 253"/>
                <a:gd name="T1" fmla="*/ 191 h 379"/>
                <a:gd name="T2" fmla="*/ 0 w 253"/>
                <a:gd name="T3" fmla="*/ 0 h 379"/>
                <a:gd name="T4" fmla="*/ 122 w 253"/>
                <a:gd name="T5" fmla="*/ 188 h 379"/>
                <a:gd name="T6" fmla="*/ 4 w 253"/>
                <a:gd name="T7" fmla="*/ 379 h 379"/>
                <a:gd name="T8" fmla="*/ 253 w 253"/>
                <a:gd name="T9" fmla="*/ 191 h 379"/>
              </a:gdLst>
              <a:ahLst/>
              <a:cxnLst>
                <a:cxn ang="0">
                  <a:pos x="T0" y="T1"/>
                </a:cxn>
                <a:cxn ang="0">
                  <a:pos x="T2" y="T3"/>
                </a:cxn>
                <a:cxn ang="0">
                  <a:pos x="T4" y="T5"/>
                </a:cxn>
                <a:cxn ang="0">
                  <a:pos x="T6" y="T7"/>
                </a:cxn>
                <a:cxn ang="0">
                  <a:pos x="T8" y="T9"/>
                </a:cxn>
              </a:cxnLst>
              <a:rect l="0" t="0" r="r" b="b"/>
              <a:pathLst>
                <a:path w="253" h="379">
                  <a:moveTo>
                    <a:pt x="253" y="191"/>
                  </a:moveTo>
                  <a:lnTo>
                    <a:pt x="0" y="0"/>
                  </a:lnTo>
                  <a:lnTo>
                    <a:pt x="122" y="188"/>
                  </a:lnTo>
                  <a:lnTo>
                    <a:pt x="4" y="379"/>
                  </a:lnTo>
                  <a:lnTo>
                    <a:pt x="253" y="19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sz="1400">
                <a:solidFill>
                  <a:schemeClr val="bg1"/>
                </a:solidFill>
              </a:endParaRPr>
            </a:p>
          </p:txBody>
        </p:sp>
      </p:grpSp>
      <p:grpSp>
        <p:nvGrpSpPr>
          <p:cNvPr id="12" name="组合 11"/>
          <p:cNvGrpSpPr/>
          <p:nvPr/>
        </p:nvGrpSpPr>
        <p:grpSpPr>
          <a:xfrm>
            <a:off x="1317939" y="3222177"/>
            <a:ext cx="9462602" cy="713209"/>
            <a:chOff x="3227000" y="2895226"/>
            <a:chExt cx="12493732" cy="850900"/>
          </a:xfrm>
          <a:noFill/>
        </p:grpSpPr>
        <p:sp>
          <p:nvSpPr>
            <p:cNvPr id="13" name="圆角矩形 12"/>
            <p:cNvSpPr/>
            <p:nvPr/>
          </p:nvSpPr>
          <p:spPr>
            <a:xfrm>
              <a:off x="4585268" y="2895226"/>
              <a:ext cx="11135464" cy="850900"/>
            </a:xfrm>
            <a:prstGeom prst="roundRect">
              <a:avLst>
                <a:gd name="adj"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4" name="矩形 13"/>
            <p:cNvSpPr/>
            <p:nvPr/>
          </p:nvSpPr>
          <p:spPr>
            <a:xfrm>
              <a:off x="4886745" y="2983352"/>
              <a:ext cx="10587229" cy="674646"/>
            </a:xfrm>
            <a:prstGeom prst="rect">
              <a:avLst/>
            </a:prstGeom>
            <a:grpFill/>
          </p:spPr>
          <p:txBody>
            <a:bodyPr wrap="square" lIns="0" tIns="0" rIns="0" bIns="0">
              <a:spAutoFit/>
            </a:bodyPr>
            <a:lstStyle/>
            <a:p>
              <a:pPr>
                <a:lnSpc>
                  <a:spcPct val="120000"/>
                </a:lnSpc>
              </a:pPr>
              <a:r>
                <a:rPr lang="zh-CN" altLang="en-US" sz="1600" kern="0" dirty="0">
                  <a:solidFill>
                    <a:schemeClr val="bg1"/>
                  </a:solidFill>
                  <a:latin typeface="Arial" panose="020B0604020202020204" pitchFamily="34" charset="0"/>
                  <a:ea typeface="微软雅黑" panose="020B0503020204020204" pitchFamily="34" charset="-122"/>
                  <a:cs typeface="+mn-ea"/>
                </a:rPr>
                <a:t>发现有人买卖属于国家秘密的文件、资料和其他物品，应当及时报告保密工作部门或者国家安全机关、公安机关处理。</a:t>
              </a:r>
              <a:endParaRPr lang="zh-CN" altLang="en-US" sz="1600" kern="0" dirty="0">
                <a:solidFill>
                  <a:schemeClr val="bg1"/>
                </a:solidFill>
                <a:latin typeface="Arial" panose="020B0604020202020204" pitchFamily="34" charset="0"/>
                <a:ea typeface="微软雅黑" panose="020B0503020204020204" pitchFamily="34" charset="-122"/>
                <a:cs typeface="+mn-ea"/>
              </a:endParaRPr>
            </a:p>
          </p:txBody>
        </p:sp>
        <p:grpSp>
          <p:nvGrpSpPr>
            <p:cNvPr id="15" name="组合 14"/>
            <p:cNvGrpSpPr/>
            <p:nvPr/>
          </p:nvGrpSpPr>
          <p:grpSpPr>
            <a:xfrm>
              <a:off x="3227000" y="2895226"/>
              <a:ext cx="850900" cy="850900"/>
              <a:chOff x="883595" y="3877887"/>
              <a:chExt cx="850900" cy="850900"/>
            </a:xfrm>
            <a:grpFill/>
          </p:grpSpPr>
          <p:sp>
            <p:nvSpPr>
              <p:cNvPr id="17" name="椭圆 16"/>
              <p:cNvSpPr/>
              <p:nvPr/>
            </p:nvSpPr>
            <p:spPr>
              <a:xfrm>
                <a:off x="883595" y="3877887"/>
                <a:ext cx="850900" cy="8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8" name="矩形 17"/>
              <p:cNvSpPr/>
              <p:nvPr/>
            </p:nvSpPr>
            <p:spPr>
              <a:xfrm>
                <a:off x="939670" y="4082957"/>
                <a:ext cx="738751" cy="440762"/>
              </a:xfrm>
              <a:prstGeom prst="rect">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2400" b="1" dirty="0">
                    <a:solidFill>
                      <a:schemeClr val="bg1"/>
                    </a:solidFill>
                    <a:latin typeface="方正兰亭粗黑_GBK" panose="02000000000000000000" pitchFamily="2" charset="-122"/>
                    <a:ea typeface="方正兰亭粗黑_GBK" panose="02000000000000000000" pitchFamily="2" charset="-122"/>
                  </a:rPr>
                  <a:t>06</a:t>
                </a:r>
                <a:r>
                  <a:rPr lang="zh-CN" altLang="en-US" sz="2400" b="1" dirty="0">
                    <a:solidFill>
                      <a:schemeClr val="bg1"/>
                    </a:solidFill>
                    <a:latin typeface="方正兰亭粗黑_GBK" panose="02000000000000000000" pitchFamily="2" charset="-122"/>
                    <a:ea typeface="方正兰亭粗黑_GBK" panose="02000000000000000000" pitchFamily="2" charset="-122"/>
                  </a:rPr>
                  <a:t> </a:t>
                </a:r>
                <a:endParaRPr lang="zh-CN" altLang="en-US" sz="2400" b="1" dirty="0">
                  <a:solidFill>
                    <a:schemeClr val="bg1"/>
                  </a:solidFill>
                  <a:latin typeface="方正兰亭粗黑_GBK" panose="02000000000000000000" pitchFamily="2" charset="-122"/>
                  <a:ea typeface="方正兰亭粗黑_GBK" panose="02000000000000000000" pitchFamily="2" charset="-122"/>
                </a:endParaRPr>
              </a:p>
            </p:txBody>
          </p:sp>
        </p:grpSp>
        <p:sp>
          <p:nvSpPr>
            <p:cNvPr id="16" name="Freeform 5"/>
            <p:cNvSpPr/>
            <p:nvPr/>
          </p:nvSpPr>
          <p:spPr bwMode="auto">
            <a:xfrm>
              <a:off x="4218047" y="3196120"/>
              <a:ext cx="227075" cy="339105"/>
            </a:xfrm>
            <a:custGeom>
              <a:avLst/>
              <a:gdLst>
                <a:gd name="T0" fmla="*/ 253 w 253"/>
                <a:gd name="T1" fmla="*/ 191 h 379"/>
                <a:gd name="T2" fmla="*/ 0 w 253"/>
                <a:gd name="T3" fmla="*/ 0 h 379"/>
                <a:gd name="T4" fmla="*/ 122 w 253"/>
                <a:gd name="T5" fmla="*/ 188 h 379"/>
                <a:gd name="T6" fmla="*/ 4 w 253"/>
                <a:gd name="T7" fmla="*/ 379 h 379"/>
                <a:gd name="T8" fmla="*/ 253 w 253"/>
                <a:gd name="T9" fmla="*/ 191 h 379"/>
              </a:gdLst>
              <a:ahLst/>
              <a:cxnLst>
                <a:cxn ang="0">
                  <a:pos x="T0" y="T1"/>
                </a:cxn>
                <a:cxn ang="0">
                  <a:pos x="T2" y="T3"/>
                </a:cxn>
                <a:cxn ang="0">
                  <a:pos x="T4" y="T5"/>
                </a:cxn>
                <a:cxn ang="0">
                  <a:pos x="T6" y="T7"/>
                </a:cxn>
                <a:cxn ang="0">
                  <a:pos x="T8" y="T9"/>
                </a:cxn>
              </a:cxnLst>
              <a:rect l="0" t="0" r="r" b="b"/>
              <a:pathLst>
                <a:path w="253" h="379">
                  <a:moveTo>
                    <a:pt x="253" y="191"/>
                  </a:moveTo>
                  <a:lnTo>
                    <a:pt x="0" y="0"/>
                  </a:lnTo>
                  <a:lnTo>
                    <a:pt x="122" y="188"/>
                  </a:lnTo>
                  <a:lnTo>
                    <a:pt x="4" y="379"/>
                  </a:lnTo>
                  <a:lnTo>
                    <a:pt x="253" y="19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sz="1400">
                <a:solidFill>
                  <a:schemeClr val="bg1"/>
                </a:solidFill>
              </a:endParaRPr>
            </a:p>
          </p:txBody>
        </p:sp>
      </p:grpSp>
      <p:grpSp>
        <p:nvGrpSpPr>
          <p:cNvPr id="19" name="组合 18"/>
          <p:cNvGrpSpPr/>
          <p:nvPr/>
        </p:nvGrpSpPr>
        <p:grpSpPr>
          <a:xfrm>
            <a:off x="1317939" y="4346402"/>
            <a:ext cx="9462602" cy="713209"/>
            <a:chOff x="3227000" y="2895226"/>
            <a:chExt cx="12493732" cy="850900"/>
          </a:xfrm>
          <a:noFill/>
        </p:grpSpPr>
        <p:sp>
          <p:nvSpPr>
            <p:cNvPr id="20" name="圆角矩形 19"/>
            <p:cNvSpPr/>
            <p:nvPr/>
          </p:nvSpPr>
          <p:spPr>
            <a:xfrm>
              <a:off x="4585268" y="2895226"/>
              <a:ext cx="11135464" cy="850900"/>
            </a:xfrm>
            <a:prstGeom prst="roundRect">
              <a:avLst>
                <a:gd name="adj"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21" name="矩形 20"/>
            <p:cNvSpPr/>
            <p:nvPr/>
          </p:nvSpPr>
          <p:spPr>
            <a:xfrm>
              <a:off x="4886745" y="3148591"/>
              <a:ext cx="10587229" cy="344170"/>
            </a:xfrm>
            <a:prstGeom prst="rect">
              <a:avLst/>
            </a:prstGeom>
            <a:grpFill/>
          </p:spPr>
          <p:txBody>
            <a:bodyPr wrap="square" lIns="0" tIns="0" rIns="0" bIns="0">
              <a:spAutoFit/>
            </a:bodyPr>
            <a:lstStyle/>
            <a:p>
              <a:pPr>
                <a:lnSpc>
                  <a:spcPct val="130000"/>
                </a:lnSpc>
                <a:spcBef>
                  <a:spcPts val="600"/>
                </a:spcBef>
              </a:pPr>
              <a:r>
                <a:rPr lang="zh-CN" altLang="en-US" sz="1600" kern="0" dirty="0">
                  <a:solidFill>
                    <a:schemeClr val="bg1"/>
                  </a:solidFill>
                  <a:latin typeface="Arial" panose="020B0604020202020204" pitchFamily="34" charset="0"/>
                  <a:ea typeface="微软雅黑" panose="020B0503020204020204" pitchFamily="34" charset="-122"/>
                  <a:cs typeface="+mn-ea"/>
                </a:rPr>
                <a:t>发现有人盗窃、抢夺属于国家秘密的文件、资料和其他物品，有权制止，并应当立即报告。</a:t>
              </a:r>
              <a:endParaRPr lang="zh-CN" altLang="en-US" sz="1600" kern="0" dirty="0">
                <a:solidFill>
                  <a:schemeClr val="bg1"/>
                </a:solidFill>
                <a:latin typeface="Arial" panose="020B0604020202020204" pitchFamily="34" charset="0"/>
                <a:ea typeface="微软雅黑" panose="020B0503020204020204" pitchFamily="34" charset="-122"/>
                <a:cs typeface="+mn-ea"/>
              </a:endParaRPr>
            </a:p>
          </p:txBody>
        </p:sp>
        <p:grpSp>
          <p:nvGrpSpPr>
            <p:cNvPr id="22" name="组合 21"/>
            <p:cNvGrpSpPr/>
            <p:nvPr/>
          </p:nvGrpSpPr>
          <p:grpSpPr>
            <a:xfrm>
              <a:off x="3227000" y="2895226"/>
              <a:ext cx="850900" cy="850900"/>
              <a:chOff x="883595" y="3877887"/>
              <a:chExt cx="850900" cy="850900"/>
            </a:xfrm>
            <a:grpFill/>
          </p:grpSpPr>
          <p:sp>
            <p:nvSpPr>
              <p:cNvPr id="24" name="椭圆 23"/>
              <p:cNvSpPr/>
              <p:nvPr/>
            </p:nvSpPr>
            <p:spPr>
              <a:xfrm>
                <a:off x="883595" y="3877887"/>
                <a:ext cx="850900" cy="8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25" name="矩形 24"/>
              <p:cNvSpPr/>
              <p:nvPr/>
            </p:nvSpPr>
            <p:spPr>
              <a:xfrm>
                <a:off x="939670" y="4082957"/>
                <a:ext cx="738751" cy="440762"/>
              </a:xfrm>
              <a:prstGeom prst="rect">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2400" b="1" dirty="0">
                    <a:solidFill>
                      <a:schemeClr val="bg1"/>
                    </a:solidFill>
                    <a:latin typeface="方正兰亭粗黑_GBK" panose="02000000000000000000" pitchFamily="2" charset="-122"/>
                    <a:ea typeface="方正兰亭粗黑_GBK" panose="02000000000000000000" pitchFamily="2" charset="-122"/>
                  </a:rPr>
                  <a:t>07</a:t>
                </a:r>
                <a:r>
                  <a:rPr lang="zh-CN" altLang="en-US" sz="2400" b="1" dirty="0">
                    <a:solidFill>
                      <a:schemeClr val="bg1"/>
                    </a:solidFill>
                    <a:latin typeface="方正兰亭粗黑_GBK" panose="02000000000000000000" pitchFamily="2" charset="-122"/>
                    <a:ea typeface="方正兰亭粗黑_GBK" panose="02000000000000000000" pitchFamily="2" charset="-122"/>
                  </a:rPr>
                  <a:t> </a:t>
                </a:r>
                <a:endParaRPr lang="zh-CN" altLang="en-US" sz="2400" b="1" dirty="0">
                  <a:solidFill>
                    <a:schemeClr val="bg1"/>
                  </a:solidFill>
                  <a:latin typeface="方正兰亭粗黑_GBK" panose="02000000000000000000" pitchFamily="2" charset="-122"/>
                  <a:ea typeface="方正兰亭粗黑_GBK" panose="02000000000000000000" pitchFamily="2" charset="-122"/>
                </a:endParaRPr>
              </a:p>
            </p:txBody>
          </p:sp>
        </p:grpSp>
        <p:sp>
          <p:nvSpPr>
            <p:cNvPr id="23" name="Freeform 5"/>
            <p:cNvSpPr/>
            <p:nvPr/>
          </p:nvSpPr>
          <p:spPr bwMode="auto">
            <a:xfrm>
              <a:off x="4218047" y="3196120"/>
              <a:ext cx="227075" cy="339105"/>
            </a:xfrm>
            <a:custGeom>
              <a:avLst/>
              <a:gdLst>
                <a:gd name="T0" fmla="*/ 253 w 253"/>
                <a:gd name="T1" fmla="*/ 191 h 379"/>
                <a:gd name="T2" fmla="*/ 0 w 253"/>
                <a:gd name="T3" fmla="*/ 0 h 379"/>
                <a:gd name="T4" fmla="*/ 122 w 253"/>
                <a:gd name="T5" fmla="*/ 188 h 379"/>
                <a:gd name="T6" fmla="*/ 4 w 253"/>
                <a:gd name="T7" fmla="*/ 379 h 379"/>
                <a:gd name="T8" fmla="*/ 253 w 253"/>
                <a:gd name="T9" fmla="*/ 191 h 379"/>
              </a:gdLst>
              <a:ahLst/>
              <a:cxnLst>
                <a:cxn ang="0">
                  <a:pos x="T0" y="T1"/>
                </a:cxn>
                <a:cxn ang="0">
                  <a:pos x="T2" y="T3"/>
                </a:cxn>
                <a:cxn ang="0">
                  <a:pos x="T4" y="T5"/>
                </a:cxn>
                <a:cxn ang="0">
                  <a:pos x="T6" y="T7"/>
                </a:cxn>
                <a:cxn ang="0">
                  <a:pos x="T8" y="T9"/>
                </a:cxn>
              </a:cxnLst>
              <a:rect l="0" t="0" r="r" b="b"/>
              <a:pathLst>
                <a:path w="253" h="379">
                  <a:moveTo>
                    <a:pt x="253" y="191"/>
                  </a:moveTo>
                  <a:lnTo>
                    <a:pt x="0" y="0"/>
                  </a:lnTo>
                  <a:lnTo>
                    <a:pt x="122" y="188"/>
                  </a:lnTo>
                  <a:lnTo>
                    <a:pt x="4" y="379"/>
                  </a:lnTo>
                  <a:lnTo>
                    <a:pt x="253" y="19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sz="1400">
                <a:solidFill>
                  <a:schemeClr val="bg1"/>
                </a:solidFill>
              </a:endParaRPr>
            </a:p>
          </p:txBody>
        </p:sp>
      </p:grpSp>
      <p:grpSp>
        <p:nvGrpSpPr>
          <p:cNvPr id="26" name="组合 25"/>
          <p:cNvGrpSpPr/>
          <p:nvPr/>
        </p:nvGrpSpPr>
        <p:grpSpPr>
          <a:xfrm>
            <a:off x="1317939" y="5470631"/>
            <a:ext cx="9462602" cy="713210"/>
            <a:chOff x="3227000" y="2895226"/>
            <a:chExt cx="12493732" cy="850900"/>
          </a:xfrm>
          <a:noFill/>
        </p:grpSpPr>
        <p:sp>
          <p:nvSpPr>
            <p:cNvPr id="27" name="圆角矩形 26"/>
            <p:cNvSpPr/>
            <p:nvPr/>
          </p:nvSpPr>
          <p:spPr>
            <a:xfrm>
              <a:off x="4585268" y="2895226"/>
              <a:ext cx="11135464" cy="850900"/>
            </a:xfrm>
            <a:prstGeom prst="roundRect">
              <a:avLst>
                <a:gd name="adj" fmla="val 50000"/>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28" name="矩形 27"/>
            <p:cNvSpPr/>
            <p:nvPr/>
          </p:nvSpPr>
          <p:spPr>
            <a:xfrm>
              <a:off x="4886745" y="3148592"/>
              <a:ext cx="10587229" cy="344169"/>
            </a:xfrm>
            <a:prstGeom prst="rect">
              <a:avLst/>
            </a:prstGeom>
            <a:grpFill/>
          </p:spPr>
          <p:txBody>
            <a:bodyPr wrap="square" lIns="0" tIns="0" rIns="0" bIns="0">
              <a:spAutoFit/>
            </a:bodyPr>
            <a:lstStyle/>
            <a:p>
              <a:pPr>
                <a:lnSpc>
                  <a:spcPct val="130000"/>
                </a:lnSpc>
                <a:spcBef>
                  <a:spcPts val="600"/>
                </a:spcBef>
              </a:pPr>
              <a:r>
                <a:rPr lang="zh-CN" altLang="en-US" sz="1600" kern="0" dirty="0">
                  <a:solidFill>
                    <a:schemeClr val="bg1"/>
                  </a:solidFill>
                  <a:latin typeface="Arial" panose="020B0604020202020204" pitchFamily="34" charset="0"/>
                  <a:ea typeface="微软雅黑" panose="020B0503020204020204" pitchFamily="34" charset="-122"/>
                  <a:cs typeface="+mn-ea"/>
                </a:rPr>
                <a:t>发现泄露或可能泄露国家秘密的线索，应当及时向国家安全机关举报。</a:t>
              </a:r>
              <a:endParaRPr lang="zh-CN" altLang="en-US" sz="1600" kern="0" dirty="0">
                <a:solidFill>
                  <a:schemeClr val="bg1"/>
                </a:solidFill>
                <a:latin typeface="Arial" panose="020B0604020202020204" pitchFamily="34" charset="0"/>
                <a:ea typeface="微软雅黑" panose="020B0503020204020204" pitchFamily="34" charset="-122"/>
                <a:cs typeface="+mn-ea"/>
              </a:endParaRPr>
            </a:p>
          </p:txBody>
        </p:sp>
        <p:grpSp>
          <p:nvGrpSpPr>
            <p:cNvPr id="29" name="组合 28"/>
            <p:cNvGrpSpPr/>
            <p:nvPr/>
          </p:nvGrpSpPr>
          <p:grpSpPr>
            <a:xfrm>
              <a:off x="3227000" y="2895226"/>
              <a:ext cx="850900" cy="850900"/>
              <a:chOff x="883595" y="3877887"/>
              <a:chExt cx="850900" cy="850900"/>
            </a:xfrm>
            <a:grpFill/>
          </p:grpSpPr>
          <p:sp>
            <p:nvSpPr>
              <p:cNvPr id="31" name="椭圆 30"/>
              <p:cNvSpPr/>
              <p:nvPr/>
            </p:nvSpPr>
            <p:spPr>
              <a:xfrm>
                <a:off x="883595" y="3877887"/>
                <a:ext cx="850900" cy="8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32" name="矩形 31"/>
              <p:cNvSpPr/>
              <p:nvPr/>
            </p:nvSpPr>
            <p:spPr>
              <a:xfrm>
                <a:off x="939670" y="4082957"/>
                <a:ext cx="738751" cy="440762"/>
              </a:xfrm>
              <a:prstGeom prst="rect">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2400" b="1" dirty="0">
                    <a:solidFill>
                      <a:schemeClr val="bg1"/>
                    </a:solidFill>
                    <a:latin typeface="方正兰亭粗黑_GBK" panose="02000000000000000000" pitchFamily="2" charset="-122"/>
                    <a:ea typeface="方正兰亭粗黑_GBK" panose="02000000000000000000" pitchFamily="2" charset="-122"/>
                  </a:rPr>
                  <a:t>08</a:t>
                </a:r>
                <a:r>
                  <a:rPr lang="zh-CN" altLang="en-US" sz="2400" b="1" dirty="0">
                    <a:solidFill>
                      <a:schemeClr val="bg1"/>
                    </a:solidFill>
                    <a:latin typeface="方正兰亭粗黑_GBK" panose="02000000000000000000" pitchFamily="2" charset="-122"/>
                    <a:ea typeface="方正兰亭粗黑_GBK" panose="02000000000000000000" pitchFamily="2" charset="-122"/>
                  </a:rPr>
                  <a:t> </a:t>
                </a:r>
                <a:endParaRPr lang="zh-CN" altLang="en-US" sz="2400" b="1" dirty="0">
                  <a:solidFill>
                    <a:schemeClr val="bg1"/>
                  </a:solidFill>
                  <a:latin typeface="方正兰亭粗黑_GBK" panose="02000000000000000000" pitchFamily="2" charset="-122"/>
                  <a:ea typeface="方正兰亭粗黑_GBK" panose="02000000000000000000" pitchFamily="2" charset="-122"/>
                </a:endParaRPr>
              </a:p>
            </p:txBody>
          </p:sp>
        </p:grpSp>
        <p:sp>
          <p:nvSpPr>
            <p:cNvPr id="30" name="Freeform 5"/>
            <p:cNvSpPr/>
            <p:nvPr/>
          </p:nvSpPr>
          <p:spPr bwMode="auto">
            <a:xfrm>
              <a:off x="4218047" y="3196120"/>
              <a:ext cx="227075" cy="339105"/>
            </a:xfrm>
            <a:custGeom>
              <a:avLst/>
              <a:gdLst>
                <a:gd name="T0" fmla="*/ 253 w 253"/>
                <a:gd name="T1" fmla="*/ 191 h 379"/>
                <a:gd name="T2" fmla="*/ 0 w 253"/>
                <a:gd name="T3" fmla="*/ 0 h 379"/>
                <a:gd name="T4" fmla="*/ 122 w 253"/>
                <a:gd name="T5" fmla="*/ 188 h 379"/>
                <a:gd name="T6" fmla="*/ 4 w 253"/>
                <a:gd name="T7" fmla="*/ 379 h 379"/>
                <a:gd name="T8" fmla="*/ 253 w 253"/>
                <a:gd name="T9" fmla="*/ 191 h 379"/>
              </a:gdLst>
              <a:ahLst/>
              <a:cxnLst>
                <a:cxn ang="0">
                  <a:pos x="T0" y="T1"/>
                </a:cxn>
                <a:cxn ang="0">
                  <a:pos x="T2" y="T3"/>
                </a:cxn>
                <a:cxn ang="0">
                  <a:pos x="T4" y="T5"/>
                </a:cxn>
                <a:cxn ang="0">
                  <a:pos x="T6" y="T7"/>
                </a:cxn>
                <a:cxn ang="0">
                  <a:pos x="T8" y="T9"/>
                </a:cxn>
              </a:cxnLst>
              <a:rect l="0" t="0" r="r" b="b"/>
              <a:pathLst>
                <a:path w="253" h="379">
                  <a:moveTo>
                    <a:pt x="253" y="191"/>
                  </a:moveTo>
                  <a:lnTo>
                    <a:pt x="0" y="0"/>
                  </a:lnTo>
                  <a:lnTo>
                    <a:pt x="122" y="188"/>
                  </a:lnTo>
                  <a:lnTo>
                    <a:pt x="4" y="379"/>
                  </a:lnTo>
                  <a:lnTo>
                    <a:pt x="253" y="191"/>
                  </a:lnTo>
                  <a:close/>
                </a:path>
              </a:pathLst>
            </a:custGeom>
            <a:grpFill/>
            <a:ln w="12700" cap="flat">
              <a:noFill/>
              <a:prstDash val="solid"/>
              <a:miter lim="800000"/>
            </a:ln>
          </p:spPr>
          <p:txBody>
            <a:bodyPr vert="horz" wrap="square" lIns="91440" tIns="45720" rIns="91440" bIns="45720" numCol="1" anchor="t" anchorCtr="0" compatLnSpc="1"/>
            <a:lstStyle/>
            <a:p>
              <a:endParaRPr lang="zh-CN" altLang="en-US" sz="1400">
                <a:solidFill>
                  <a:schemeClr val="bg1"/>
                </a:solidFill>
              </a:endParaRPr>
            </a:p>
          </p:txBody>
        </p:sp>
      </p:grpSp>
      <p:sp>
        <p:nvSpPr>
          <p:cNvPr id="34" name="Rectangle 5"/>
          <p:cNvSpPr>
            <a:spLocks noChangeArrowheads="1"/>
          </p:cNvSpPr>
          <p:nvPr/>
        </p:nvSpPr>
        <p:spPr bwMode="auto">
          <a:xfrm>
            <a:off x="4239815" y="1230022"/>
            <a:ext cx="3877985"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3600" b="1" dirty="0">
                <a:ln cmpd="sng">
                  <a:noFill/>
                  <a:prstDash val="solid"/>
                </a:ln>
                <a:solidFill>
                  <a:schemeClr val="bg1"/>
                </a:solidFill>
                <a:latin typeface="方正粗宋简体" panose="03000509000000000000" pitchFamily="65" charset="-122"/>
                <a:ea typeface="方正粗宋简体" panose="03000509000000000000" pitchFamily="65" charset="-122"/>
              </a:rPr>
              <a:t>如何维护国家安全</a:t>
            </a:r>
            <a:endParaRPr lang="zh-CN" altLang="en-US" sz="36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advClick="0" advTm="0">
        <p14:switch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1+#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750" fill="hold"/>
                                        <p:tgtEl>
                                          <p:spTgt spid="26"/>
                                        </p:tgtEl>
                                        <p:attrNameLst>
                                          <p:attrName>ppt_x</p:attrName>
                                        </p:attrNameLst>
                                      </p:cBhvr>
                                      <p:tavLst>
                                        <p:tav tm="0">
                                          <p:val>
                                            <p:strVal val="1+#ppt_w/2"/>
                                          </p:val>
                                        </p:tav>
                                        <p:tav tm="100000">
                                          <p:val>
                                            <p:strVal val="#ppt_x"/>
                                          </p:val>
                                        </p:tav>
                                      </p:tavLst>
                                    </p:anim>
                                    <p:anim calcmode="lin" valueType="num">
                                      <p:cBhvr additive="base">
                                        <p:cTn id="20" dur="7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725990" y="4452219"/>
            <a:ext cx="6114319" cy="676398"/>
            <a:chOff x="4572731" y="4207311"/>
            <a:chExt cx="6114319" cy="676398"/>
          </a:xfrm>
        </p:grpSpPr>
        <p:sp>
          <p:nvSpPr>
            <p:cNvPr id="4" name="矩形 3"/>
            <p:cNvSpPr/>
            <p:nvPr/>
          </p:nvSpPr>
          <p:spPr>
            <a:xfrm>
              <a:off x="5325723" y="4207311"/>
              <a:ext cx="5361327" cy="6763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Rectangle 5"/>
            <p:cNvSpPr>
              <a:spLocks noChangeArrowheads="1"/>
            </p:cNvSpPr>
            <p:nvPr/>
          </p:nvSpPr>
          <p:spPr bwMode="auto">
            <a:xfrm>
              <a:off x="5503022" y="4330067"/>
              <a:ext cx="2872581"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2800" b="1" dirty="0">
                  <a:ln cmpd="sng">
                    <a:noFill/>
                    <a:prstDash val="solid"/>
                  </a:ln>
                  <a:solidFill>
                    <a:schemeClr val="tx1"/>
                  </a:solidFill>
                  <a:latin typeface="微软雅黑" panose="020B0503020204020204" pitchFamily="34" charset="-122"/>
                  <a:ea typeface="微软雅黑" panose="020B0503020204020204" pitchFamily="34" charset="-122"/>
                </a:rPr>
                <a:t>如何维护国家安全</a:t>
              </a:r>
              <a:endParaRPr lang="zh-CN" altLang="en-US" sz="2800" b="1" dirty="0">
                <a:ln cmpd="sng">
                  <a:noFill/>
                  <a:prstDash val="solid"/>
                </a:ln>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a:xfrm>
              <a:off x="4572731" y="4207311"/>
              <a:ext cx="675704" cy="6763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方正兰亭粗黑_GBK" panose="02000000000000000000" pitchFamily="2" charset="-122"/>
                  <a:ea typeface="方正兰亭粗黑_GBK" panose="02000000000000000000" pitchFamily="2" charset="-122"/>
                </a:rPr>
                <a:t>04</a:t>
              </a:r>
              <a:endParaRPr lang="en-US" altLang="zh-CN" sz="2400" b="1" dirty="0">
                <a:solidFill>
                  <a:schemeClr val="tx1"/>
                </a:solidFill>
                <a:latin typeface="方正兰亭粗黑_GBK" panose="02000000000000000000" pitchFamily="2" charset="-122"/>
                <a:ea typeface="方正兰亭粗黑_GBK" panose="02000000000000000000" pitchFamily="2" charset="-122"/>
              </a:endParaRPr>
            </a:p>
          </p:txBody>
        </p:sp>
      </p:grpSp>
      <p:grpSp>
        <p:nvGrpSpPr>
          <p:cNvPr id="8" name="组合 7"/>
          <p:cNvGrpSpPr/>
          <p:nvPr/>
        </p:nvGrpSpPr>
        <p:grpSpPr>
          <a:xfrm>
            <a:off x="4725990" y="3501038"/>
            <a:ext cx="6114319" cy="676400"/>
            <a:chOff x="4572731" y="3394797"/>
            <a:chExt cx="6114319" cy="676400"/>
          </a:xfrm>
        </p:grpSpPr>
        <p:sp>
          <p:nvSpPr>
            <p:cNvPr id="9" name="矩形 8"/>
            <p:cNvSpPr/>
            <p:nvPr/>
          </p:nvSpPr>
          <p:spPr>
            <a:xfrm>
              <a:off x="5325723" y="3394799"/>
              <a:ext cx="5361327" cy="6763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5"/>
            <p:cNvSpPr>
              <a:spLocks noChangeArrowheads="1"/>
            </p:cNvSpPr>
            <p:nvPr/>
          </p:nvSpPr>
          <p:spPr bwMode="auto">
            <a:xfrm>
              <a:off x="5503022" y="3517555"/>
              <a:ext cx="5027017"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2800" b="1" dirty="0">
                  <a:ln cmpd="sng">
                    <a:noFill/>
                    <a:prstDash val="solid"/>
                  </a:ln>
                  <a:solidFill>
                    <a:schemeClr val="tx1"/>
                  </a:solidFill>
                  <a:latin typeface="微软雅黑" panose="020B0503020204020204" pitchFamily="34" charset="-122"/>
                  <a:ea typeface="微软雅黑" panose="020B0503020204020204" pitchFamily="34" charset="-122"/>
                </a:rPr>
                <a:t>危害国家安全的行为及相关罪名</a:t>
              </a:r>
              <a:endParaRPr lang="zh-CN" altLang="en-US" sz="2800" b="1" dirty="0">
                <a:ln cmpd="sng">
                  <a:noFill/>
                  <a:prstDash val="solid"/>
                </a:ln>
                <a:solidFill>
                  <a:schemeClr val="tx1"/>
                </a:solidFill>
                <a:latin typeface="微软雅黑" panose="020B0503020204020204" pitchFamily="34" charset="-122"/>
                <a:ea typeface="微软雅黑" panose="020B0503020204020204" pitchFamily="34" charset="-122"/>
              </a:endParaRPr>
            </a:p>
          </p:txBody>
        </p:sp>
        <p:sp>
          <p:nvSpPr>
            <p:cNvPr id="11" name="矩形 10"/>
            <p:cNvSpPr/>
            <p:nvPr/>
          </p:nvSpPr>
          <p:spPr>
            <a:xfrm>
              <a:off x="4572731" y="3394797"/>
              <a:ext cx="675704" cy="6763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方正兰亭粗黑_GBK" panose="02000000000000000000" pitchFamily="2" charset="-122"/>
                  <a:ea typeface="方正兰亭粗黑_GBK" panose="02000000000000000000" pitchFamily="2" charset="-122"/>
                </a:rPr>
                <a:t>03</a:t>
              </a:r>
              <a:endParaRPr lang="en-US" altLang="zh-CN" sz="2400" b="1" dirty="0">
                <a:solidFill>
                  <a:schemeClr val="tx1"/>
                </a:solidFill>
                <a:latin typeface="方正兰亭粗黑_GBK" panose="02000000000000000000" pitchFamily="2" charset="-122"/>
                <a:ea typeface="方正兰亭粗黑_GBK" panose="02000000000000000000" pitchFamily="2" charset="-122"/>
              </a:endParaRPr>
            </a:p>
          </p:txBody>
        </p:sp>
      </p:grpSp>
      <p:grpSp>
        <p:nvGrpSpPr>
          <p:cNvPr id="12" name="组合 11"/>
          <p:cNvGrpSpPr/>
          <p:nvPr/>
        </p:nvGrpSpPr>
        <p:grpSpPr>
          <a:xfrm>
            <a:off x="4725990" y="2604465"/>
            <a:ext cx="6114319" cy="676402"/>
            <a:chOff x="4572731" y="2582283"/>
            <a:chExt cx="6114319" cy="676402"/>
          </a:xfrm>
        </p:grpSpPr>
        <p:sp>
          <p:nvSpPr>
            <p:cNvPr id="13" name="矩形 12"/>
            <p:cNvSpPr/>
            <p:nvPr/>
          </p:nvSpPr>
          <p:spPr>
            <a:xfrm>
              <a:off x="5325723" y="2582287"/>
              <a:ext cx="5361327" cy="6763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Rectangle 5"/>
            <p:cNvSpPr>
              <a:spLocks noChangeArrowheads="1"/>
            </p:cNvSpPr>
            <p:nvPr/>
          </p:nvSpPr>
          <p:spPr bwMode="auto">
            <a:xfrm>
              <a:off x="5503021" y="2722262"/>
              <a:ext cx="2872581"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2800" b="1" dirty="0">
                  <a:ln cmpd="sng">
                    <a:noFill/>
                    <a:prstDash val="solid"/>
                  </a:ln>
                  <a:solidFill>
                    <a:schemeClr val="tx1"/>
                  </a:solidFill>
                  <a:latin typeface="微软雅黑" panose="020B0503020204020204" pitchFamily="34" charset="-122"/>
                  <a:ea typeface="微软雅黑" panose="020B0503020204020204" pitchFamily="34" charset="-122"/>
                </a:rPr>
                <a:t>当前国际国内形势</a:t>
              </a:r>
              <a:endParaRPr lang="zh-CN" altLang="en-US" sz="2800" b="1" dirty="0">
                <a:ln cmpd="sng">
                  <a:noFill/>
                  <a:prstDash val="solid"/>
                </a:ln>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4572731" y="2582283"/>
              <a:ext cx="675704" cy="6763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方正兰亭粗黑_GBK" panose="02000000000000000000" pitchFamily="2" charset="-122"/>
                  <a:ea typeface="方正兰亭粗黑_GBK" panose="02000000000000000000" pitchFamily="2" charset="-122"/>
                </a:rPr>
                <a:t>02</a:t>
              </a:r>
              <a:endParaRPr lang="en-US" altLang="zh-CN" sz="2400" b="1" dirty="0">
                <a:solidFill>
                  <a:schemeClr val="tx1"/>
                </a:solidFill>
                <a:latin typeface="方正兰亭粗黑_GBK" panose="02000000000000000000" pitchFamily="2" charset="-122"/>
                <a:ea typeface="方正兰亭粗黑_GBK" panose="02000000000000000000" pitchFamily="2" charset="-122"/>
              </a:endParaRPr>
            </a:p>
          </p:txBody>
        </p:sp>
      </p:grpSp>
      <p:grpSp>
        <p:nvGrpSpPr>
          <p:cNvPr id="16" name="组合 15"/>
          <p:cNvGrpSpPr/>
          <p:nvPr/>
        </p:nvGrpSpPr>
        <p:grpSpPr>
          <a:xfrm>
            <a:off x="4725990" y="1680591"/>
            <a:ext cx="6114319" cy="676398"/>
            <a:chOff x="4572731" y="1769775"/>
            <a:chExt cx="6114319" cy="676398"/>
          </a:xfrm>
          <a:noFill/>
        </p:grpSpPr>
        <p:sp>
          <p:nvSpPr>
            <p:cNvPr id="17" name="矩形 16"/>
            <p:cNvSpPr/>
            <p:nvPr/>
          </p:nvSpPr>
          <p:spPr>
            <a:xfrm>
              <a:off x="5325723" y="1769775"/>
              <a:ext cx="5361327" cy="67639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Rectangle 5"/>
            <p:cNvSpPr>
              <a:spLocks noChangeArrowheads="1"/>
            </p:cNvSpPr>
            <p:nvPr/>
          </p:nvSpPr>
          <p:spPr bwMode="auto">
            <a:xfrm>
              <a:off x="5503021" y="1909750"/>
              <a:ext cx="2513509" cy="430887"/>
            </a:xfrm>
            <a:prstGeom prst="rect">
              <a:avLst/>
            </a:prstGeom>
            <a:grpFill/>
            <a:ln w="9525">
              <a:noFill/>
              <a:miter lim="800000"/>
            </a:ln>
            <a:effec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2800" b="1" dirty="0">
                  <a:ln cmpd="sng">
                    <a:noFill/>
                    <a:prstDash val="solid"/>
                  </a:ln>
                  <a:solidFill>
                    <a:schemeClr val="tx1"/>
                  </a:solidFill>
                  <a:latin typeface="微软雅黑" panose="020B0503020204020204" pitchFamily="34" charset="-122"/>
                  <a:ea typeface="微软雅黑" panose="020B0503020204020204" pitchFamily="34" charset="-122"/>
                </a:rPr>
                <a:t>何为国家安全？</a:t>
              </a:r>
              <a:endParaRPr lang="zh-CN" altLang="en-US" sz="2800" b="1" dirty="0">
                <a:ln cmpd="sng">
                  <a:noFill/>
                  <a:prstDash val="solid"/>
                </a:ln>
                <a:solidFill>
                  <a:schemeClr val="tx1"/>
                </a:solidFill>
                <a:latin typeface="微软雅黑" panose="020B0503020204020204" pitchFamily="34" charset="-122"/>
                <a:ea typeface="微软雅黑" panose="020B0503020204020204" pitchFamily="34" charset="-122"/>
              </a:endParaRPr>
            </a:p>
          </p:txBody>
        </p:sp>
        <p:sp>
          <p:nvSpPr>
            <p:cNvPr id="19" name="矩形 18"/>
            <p:cNvSpPr/>
            <p:nvPr/>
          </p:nvSpPr>
          <p:spPr>
            <a:xfrm>
              <a:off x="4572731" y="1769775"/>
              <a:ext cx="675704" cy="676398"/>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方正兰亭粗黑_GBK" panose="02000000000000000000" pitchFamily="2" charset="-122"/>
                  <a:ea typeface="方正兰亭粗黑_GBK" panose="02000000000000000000" pitchFamily="2" charset="-122"/>
                </a:rPr>
                <a:t>01</a:t>
              </a:r>
              <a:endParaRPr lang="en-US" altLang="zh-CN" sz="2400" b="1" dirty="0">
                <a:solidFill>
                  <a:schemeClr val="tx1"/>
                </a:solidFill>
                <a:latin typeface="方正兰亭粗黑_GBK" panose="02000000000000000000" pitchFamily="2" charset="-122"/>
                <a:ea typeface="方正兰亭粗黑_GBK" panose="02000000000000000000" pitchFamily="2" charset="-122"/>
              </a:endParaRPr>
            </a:p>
          </p:txBody>
        </p:sp>
      </p:grpSp>
      <p:sp>
        <p:nvSpPr>
          <p:cNvPr id="20" name="Rectangle 5"/>
          <p:cNvSpPr>
            <a:spLocks noChangeArrowheads="1"/>
          </p:cNvSpPr>
          <p:nvPr/>
        </p:nvSpPr>
        <p:spPr bwMode="auto">
          <a:xfrm>
            <a:off x="1824355" y="3399790"/>
            <a:ext cx="1423670" cy="6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sp3d extrusionH="654050">
              <a:extrusionClr>
                <a:srgbClr val="FF0000"/>
              </a:extrusionClr>
            </a:sp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4400" dirty="0">
                <a:ln cmpd="sng">
                  <a:noFill/>
                  <a:prstDash val="solid"/>
                </a:ln>
                <a:solidFill>
                  <a:schemeClr val="tx1"/>
                </a:solidFill>
                <a:latin typeface="方正兰亭粗黑_GBK" panose="02000000000000000000" pitchFamily="2" charset="-122"/>
                <a:ea typeface="方正兰亭粗黑_GBK" panose="02000000000000000000" pitchFamily="2" charset="-122"/>
              </a:rPr>
              <a:t>目 录</a:t>
            </a:r>
            <a:endParaRPr lang="zh-CN" altLang="en-US" sz="4400" dirty="0">
              <a:ln cmpd="sng">
                <a:noFill/>
                <a:prstDash val="solid"/>
              </a:ln>
              <a:solidFill>
                <a:schemeClr val="tx1"/>
              </a:solidFill>
              <a:latin typeface="方正兰亭粗黑_GBK" panose="02000000000000000000" pitchFamily="2" charset="-122"/>
              <a:ea typeface="方正兰亭粗黑_GBK" panose="02000000000000000000" pitchFamily="2" charset="-122"/>
            </a:endParaRPr>
          </a:p>
        </p:txBody>
      </p:sp>
      <p:grpSp>
        <p:nvGrpSpPr>
          <p:cNvPr id="22" name="组合 21"/>
          <p:cNvGrpSpPr/>
          <p:nvPr/>
        </p:nvGrpSpPr>
        <p:grpSpPr>
          <a:xfrm>
            <a:off x="4725990" y="5376092"/>
            <a:ext cx="6114319" cy="676398"/>
            <a:chOff x="4572731" y="4207311"/>
            <a:chExt cx="6114319" cy="676398"/>
          </a:xfrm>
        </p:grpSpPr>
        <p:sp>
          <p:nvSpPr>
            <p:cNvPr id="23" name="矩形 22"/>
            <p:cNvSpPr/>
            <p:nvPr/>
          </p:nvSpPr>
          <p:spPr>
            <a:xfrm>
              <a:off x="5325723" y="4207311"/>
              <a:ext cx="5361327" cy="6763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Rectangle 5"/>
            <p:cNvSpPr>
              <a:spLocks noChangeArrowheads="1"/>
            </p:cNvSpPr>
            <p:nvPr/>
          </p:nvSpPr>
          <p:spPr bwMode="auto">
            <a:xfrm>
              <a:off x="5503022" y="4330067"/>
              <a:ext cx="3231654"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p>
              <a:pPr eaLnBrk="0" fontAlgn="base" hangingPunct="0">
                <a:spcBef>
                  <a:spcPct val="0"/>
                </a:spcBef>
                <a:spcAft>
                  <a:spcPct val="0"/>
                </a:spcAft>
              </a:pPr>
              <a:r>
                <a:rPr lang="zh-CN" altLang="en-US" sz="2800" b="1" dirty="0">
                  <a:ln cmpd="sng">
                    <a:noFill/>
                    <a:prstDash val="solid"/>
                  </a:ln>
                  <a:solidFill>
                    <a:schemeClr val="tx1"/>
                  </a:solidFill>
                  <a:latin typeface="微软雅黑" panose="020B0503020204020204" pitchFamily="34" charset="-122"/>
                  <a:ea typeface="微软雅黑" panose="020B0503020204020204" pitchFamily="34" charset="-122"/>
                </a:rPr>
                <a:t>谁来保卫国家安全？</a:t>
              </a:r>
              <a:endParaRPr lang="zh-CN" altLang="en-US" sz="2800" b="1" dirty="0">
                <a:ln cmpd="sng">
                  <a:noFill/>
                  <a:prstDash val="solid"/>
                </a:ln>
                <a:solidFill>
                  <a:schemeClr val="tx1"/>
                </a:solidFill>
                <a:latin typeface="微软雅黑" panose="020B0503020204020204" pitchFamily="34" charset="-122"/>
                <a:ea typeface="微软雅黑" panose="020B0503020204020204" pitchFamily="34" charset="-122"/>
              </a:endParaRPr>
            </a:p>
          </p:txBody>
        </p:sp>
        <p:sp>
          <p:nvSpPr>
            <p:cNvPr id="25" name="矩形 24"/>
            <p:cNvSpPr/>
            <p:nvPr/>
          </p:nvSpPr>
          <p:spPr>
            <a:xfrm>
              <a:off x="4572731" y="4207311"/>
              <a:ext cx="675704" cy="67639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方正兰亭粗黑_GBK" panose="02000000000000000000" pitchFamily="2" charset="-122"/>
                  <a:ea typeface="方正兰亭粗黑_GBK" panose="02000000000000000000" pitchFamily="2" charset="-122"/>
                </a:rPr>
                <a:t>05</a:t>
              </a:r>
              <a:endParaRPr lang="en-US" altLang="zh-CN" sz="2400" b="1" dirty="0">
                <a:solidFill>
                  <a:schemeClr val="tx1"/>
                </a:solidFill>
                <a:latin typeface="方正兰亭粗黑_GBK" panose="02000000000000000000" pitchFamily="2" charset="-122"/>
                <a:ea typeface="方正兰亭粗黑_GBK" panose="02000000000000000000" pitchFamily="2" charset="-122"/>
              </a:endParaRP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4000" advClick="0" advTm="0">
        <p14:vortex dir="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750" fill="hold"/>
                                        <p:tgtEl>
                                          <p:spTgt spid="16"/>
                                        </p:tgtEl>
                                        <p:attrNameLst>
                                          <p:attrName>ppt_x</p:attrName>
                                        </p:attrNameLst>
                                      </p:cBhvr>
                                      <p:tavLst>
                                        <p:tav tm="0">
                                          <p:val>
                                            <p:strVal val="1+#ppt_w/2"/>
                                          </p:val>
                                        </p:tav>
                                        <p:tav tm="100000">
                                          <p:val>
                                            <p:strVal val="#ppt_x"/>
                                          </p:val>
                                        </p:tav>
                                      </p:tavLst>
                                    </p:anim>
                                    <p:anim calcmode="lin" valueType="num">
                                      <p:cBhvr additive="base">
                                        <p:cTn id="13" dur="75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5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750" fill="hold"/>
                                        <p:tgtEl>
                                          <p:spTgt spid="12"/>
                                        </p:tgtEl>
                                        <p:attrNameLst>
                                          <p:attrName>ppt_x</p:attrName>
                                        </p:attrNameLst>
                                      </p:cBhvr>
                                      <p:tavLst>
                                        <p:tav tm="0">
                                          <p:val>
                                            <p:strVal val="1+#ppt_w/2"/>
                                          </p:val>
                                        </p:tav>
                                        <p:tav tm="100000">
                                          <p:val>
                                            <p:strVal val="#ppt_x"/>
                                          </p:val>
                                        </p:tav>
                                      </p:tavLst>
                                    </p:anim>
                                    <p:anim calcmode="lin" valueType="num">
                                      <p:cBhvr additive="base">
                                        <p:cTn id="17" dur="75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75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750" fill="hold"/>
                                        <p:tgtEl>
                                          <p:spTgt spid="8"/>
                                        </p:tgtEl>
                                        <p:attrNameLst>
                                          <p:attrName>ppt_x</p:attrName>
                                        </p:attrNameLst>
                                      </p:cBhvr>
                                      <p:tavLst>
                                        <p:tav tm="0">
                                          <p:val>
                                            <p:strVal val="1+#ppt_w/2"/>
                                          </p:val>
                                        </p:tav>
                                        <p:tav tm="100000">
                                          <p:val>
                                            <p:strVal val="#ppt_x"/>
                                          </p:val>
                                        </p:tav>
                                      </p:tavLst>
                                    </p:anim>
                                    <p:anim calcmode="lin" valueType="num">
                                      <p:cBhvr additive="base">
                                        <p:cTn id="21" dur="75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00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750" fill="hold"/>
                                        <p:tgtEl>
                                          <p:spTgt spid="3"/>
                                        </p:tgtEl>
                                        <p:attrNameLst>
                                          <p:attrName>ppt_x</p:attrName>
                                        </p:attrNameLst>
                                      </p:cBhvr>
                                      <p:tavLst>
                                        <p:tav tm="0">
                                          <p:val>
                                            <p:strVal val="1+#ppt_w/2"/>
                                          </p:val>
                                        </p:tav>
                                        <p:tav tm="100000">
                                          <p:val>
                                            <p:strVal val="#ppt_x"/>
                                          </p:val>
                                        </p:tav>
                                      </p:tavLst>
                                    </p:anim>
                                    <p:anim calcmode="lin" valueType="num">
                                      <p:cBhvr additive="base">
                                        <p:cTn id="25" dur="750" fill="hold"/>
                                        <p:tgtEl>
                                          <p:spTgt spid="3"/>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00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1000" fill="hold"/>
                                        <p:tgtEl>
                                          <p:spTgt spid="22"/>
                                        </p:tgtEl>
                                        <p:attrNameLst>
                                          <p:attrName>ppt_x</p:attrName>
                                        </p:attrNameLst>
                                      </p:cBhvr>
                                      <p:tavLst>
                                        <p:tav tm="0">
                                          <p:val>
                                            <p:strVal val="1+#ppt_w/2"/>
                                          </p:val>
                                        </p:tav>
                                        <p:tav tm="100000">
                                          <p:val>
                                            <p:strVal val="#ppt_x"/>
                                          </p:val>
                                        </p:tav>
                                      </p:tavLst>
                                    </p:anim>
                                    <p:anim calcmode="lin" valueType="num">
                                      <p:cBhvr additive="base">
                                        <p:cTn id="29"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266700" y="92579"/>
            <a:ext cx="12458700" cy="7353300"/>
          </a:xfrm>
          <a:prstGeom prst="rect">
            <a:avLst/>
          </a:prstGeom>
        </p:spPr>
      </p:pic>
      <p:sp>
        <p:nvSpPr>
          <p:cNvPr id="8" name="Rectangle 5"/>
          <p:cNvSpPr>
            <a:spLocks noChangeArrowheads="1"/>
          </p:cNvSpPr>
          <p:nvPr/>
        </p:nvSpPr>
        <p:spPr bwMode="auto">
          <a:xfrm>
            <a:off x="1907614" y="3314592"/>
            <a:ext cx="8376772" cy="7807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120000"/>
              </a:lnSpc>
            </a:pPr>
            <a:r>
              <a:rPr lang="zh-CN" altLang="en-US" sz="4000" b="1" spc="600" dirty="0">
                <a:ln cmpd="sng">
                  <a:noFill/>
                  <a:prstDash val="solid"/>
                </a:ln>
                <a:solidFill>
                  <a:schemeClr val="bg1"/>
                </a:solidFill>
                <a:latin typeface="微软雅黑" panose="020B0503020204020204" pitchFamily="34" charset="-122"/>
                <a:ea typeface="微软雅黑" panose="020B0503020204020204" pitchFamily="34" charset="-122"/>
              </a:rPr>
              <a:t>谁来保卫国家安全？</a:t>
            </a:r>
            <a:endParaRPr lang="zh-CN" altLang="en-US" sz="4000" b="1" spc="600" dirty="0">
              <a:ln cmpd="sng">
                <a:noFill/>
                <a:prstDash val="solid"/>
              </a:ln>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5719935" y="1770449"/>
            <a:ext cx="752129" cy="769441"/>
          </a:xfrm>
          <a:prstGeom prst="rect">
            <a:avLst/>
          </a:prstGeom>
        </p:spPr>
        <p:txBody>
          <a:bodyPr wrap="none">
            <a:spAutoFit/>
          </a:bodyPr>
          <a:lstStyle/>
          <a:p>
            <a:pPr algn="ctr"/>
            <a:r>
              <a:rPr lang="en-US" altLang="zh-CN" sz="4400" b="1" dirty="0">
                <a:solidFill>
                  <a:schemeClr val="bg1"/>
                </a:solidFill>
                <a:latin typeface="方正兰亭粗黑_GBK" panose="02000000000000000000" pitchFamily="2" charset="-122"/>
                <a:ea typeface="方正兰亭粗黑_GBK" panose="02000000000000000000" pitchFamily="2" charset="-122"/>
              </a:rPr>
              <a:t>05</a:t>
            </a:r>
            <a:endParaRPr lang="zh-CN" altLang="en-US" sz="4400" b="1" dirty="0">
              <a:solidFill>
                <a:schemeClr val="bg1"/>
              </a:solidFill>
              <a:latin typeface="方正兰亭粗黑_GBK" panose="02000000000000000000" pitchFamily="2" charset="-122"/>
              <a:ea typeface="方正兰亭粗黑_GBK" panose="02000000000000000000"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750"/>
                                        <p:tgtEl>
                                          <p:spTgt spid="8"/>
                                        </p:tgtEl>
                                      </p:cBhvr>
                                    </p:animEffect>
                                    <p:anim calcmode="lin" valueType="num">
                                      <p:cBhvr>
                                        <p:cTn id="14" dur="750" fill="hold"/>
                                        <p:tgtEl>
                                          <p:spTgt spid="8"/>
                                        </p:tgtEl>
                                        <p:attrNameLst>
                                          <p:attrName>ppt_x</p:attrName>
                                        </p:attrNameLst>
                                      </p:cBhvr>
                                      <p:tavLst>
                                        <p:tav tm="0">
                                          <p:val>
                                            <p:strVal val="#ppt_x"/>
                                          </p:val>
                                        </p:tav>
                                        <p:tav tm="100000">
                                          <p:val>
                                            <p:strVal val="#ppt_x"/>
                                          </p:val>
                                        </p:tav>
                                      </p:tavLst>
                                    </p:anim>
                                    <p:anim calcmode="lin" valueType="num">
                                      <p:cBhvr>
                                        <p:cTn id="15"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266700" y="92579"/>
            <a:ext cx="12458700" cy="7353300"/>
          </a:xfrm>
          <a:prstGeom prst="rect">
            <a:avLst/>
          </a:prstGeom>
        </p:spPr>
      </p:pic>
      <p:sp>
        <p:nvSpPr>
          <p:cNvPr id="3" name="矩形 2"/>
          <p:cNvSpPr/>
          <p:nvPr/>
        </p:nvSpPr>
        <p:spPr>
          <a:xfrm>
            <a:off x="4698124" y="2270650"/>
            <a:ext cx="6096000" cy="2910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5"/>
          <p:cNvSpPr>
            <a:spLocks noChangeArrowheads="1"/>
          </p:cNvSpPr>
          <p:nvPr/>
        </p:nvSpPr>
        <p:spPr bwMode="auto">
          <a:xfrm>
            <a:off x="4355429" y="1353235"/>
            <a:ext cx="3890809"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3600" b="1" dirty="0">
                <a:ln cmpd="sng">
                  <a:noFill/>
                  <a:prstDash val="solid"/>
                </a:ln>
                <a:solidFill>
                  <a:schemeClr val="bg1"/>
                </a:solidFill>
                <a:latin typeface="方正粗宋简体" panose="03000509000000000000" pitchFamily="65" charset="-122"/>
                <a:ea typeface="方正粗宋简体" panose="03000509000000000000" pitchFamily="65" charset="-122"/>
              </a:rPr>
              <a:t>谁来保卫国家安全</a:t>
            </a:r>
            <a:endParaRPr lang="zh-CN" altLang="en-US" sz="36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sp>
        <p:nvSpPr>
          <p:cNvPr id="7" name="Rectangle 3"/>
          <p:cNvSpPr txBox="1">
            <a:spLocks noChangeArrowheads="1"/>
          </p:cNvSpPr>
          <p:nvPr/>
        </p:nvSpPr>
        <p:spPr bwMode="auto">
          <a:xfrm>
            <a:off x="4181491" y="2734213"/>
            <a:ext cx="6791309" cy="2243050"/>
          </a:xfrm>
          <a:prstGeom prst="rect">
            <a:avLst/>
          </a:prstGeom>
          <a:noFill/>
          <a:ln>
            <a:solidFill>
              <a:schemeClr val="bg1"/>
            </a:solidFill>
          </a:ln>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nSpc>
                <a:spcPct val="150000"/>
              </a:lnSpc>
              <a:spcBef>
                <a:spcPts val="0"/>
              </a:spcBef>
            </a:pPr>
            <a:r>
              <a:rPr lang="zh-CN" altLang="en-US" sz="2400" b="1" dirty="0">
                <a:solidFill>
                  <a:schemeClr val="bg1"/>
                </a:solidFill>
              </a:rPr>
              <a:t>在我国，国家安全主要是由国家安全机关负责。</a:t>
            </a:r>
            <a:endParaRPr lang="zh-CN" altLang="en-US" sz="2400" b="1" dirty="0">
              <a:solidFill>
                <a:schemeClr val="bg1"/>
              </a:solidFill>
            </a:endParaRPr>
          </a:p>
          <a:p>
            <a:pPr>
              <a:lnSpc>
                <a:spcPct val="150000"/>
              </a:lnSpc>
              <a:spcBef>
                <a:spcPts val="0"/>
              </a:spcBef>
            </a:pPr>
            <a:r>
              <a:rPr lang="en-US" altLang="zh-CN" sz="2400" b="1" dirty="0">
                <a:solidFill>
                  <a:schemeClr val="bg1"/>
                </a:solidFill>
              </a:rPr>
              <a:t>1983</a:t>
            </a:r>
            <a:r>
              <a:rPr lang="zh-CN" altLang="en-US" sz="2400" b="1" dirty="0">
                <a:solidFill>
                  <a:schemeClr val="bg1"/>
                </a:solidFill>
              </a:rPr>
              <a:t>年</a:t>
            </a:r>
            <a:r>
              <a:rPr lang="en-US" altLang="zh-CN" sz="2400" b="1" dirty="0">
                <a:solidFill>
                  <a:schemeClr val="bg1"/>
                </a:solidFill>
              </a:rPr>
              <a:t>6</a:t>
            </a:r>
            <a:r>
              <a:rPr lang="zh-CN" altLang="en-US" sz="2400" b="1" dirty="0">
                <a:solidFill>
                  <a:schemeClr val="bg1"/>
                </a:solidFill>
              </a:rPr>
              <a:t>月，</a:t>
            </a:r>
            <a:r>
              <a:rPr lang="zh-CN" altLang="zh-CN" sz="2400" b="1" dirty="0">
                <a:solidFill>
                  <a:schemeClr val="bg1"/>
                </a:solidFill>
              </a:rPr>
              <a:t>第六届全国人民代表大会第一次会议</a:t>
            </a:r>
            <a:r>
              <a:rPr lang="zh-CN" altLang="en-US" sz="2400" b="1" dirty="0">
                <a:solidFill>
                  <a:schemeClr val="bg1"/>
                </a:solidFill>
              </a:rPr>
              <a:t>批</a:t>
            </a:r>
            <a:r>
              <a:rPr lang="zh-CN" altLang="zh-CN" sz="2400" b="1" dirty="0">
                <a:solidFill>
                  <a:schemeClr val="bg1"/>
                </a:solidFill>
              </a:rPr>
              <a:t>准设立国家安全部</a:t>
            </a:r>
            <a:r>
              <a:rPr lang="en-US" altLang="zh-CN" sz="2400" b="1" dirty="0">
                <a:solidFill>
                  <a:schemeClr val="bg1"/>
                </a:solidFill>
              </a:rPr>
              <a:t>。1983</a:t>
            </a:r>
            <a:r>
              <a:rPr lang="zh-CN" altLang="en-US" sz="2400" b="1" dirty="0">
                <a:solidFill>
                  <a:schemeClr val="bg1"/>
                </a:solidFill>
              </a:rPr>
              <a:t>年</a:t>
            </a:r>
            <a:r>
              <a:rPr lang="en-US" altLang="zh-CN" sz="2400" b="1" dirty="0">
                <a:solidFill>
                  <a:schemeClr val="bg1"/>
                </a:solidFill>
              </a:rPr>
              <a:t>7</a:t>
            </a:r>
            <a:r>
              <a:rPr lang="zh-CN" altLang="en-US" sz="2400" b="1" dirty="0">
                <a:solidFill>
                  <a:schemeClr val="bg1"/>
                </a:solidFill>
              </a:rPr>
              <a:t>月</a:t>
            </a:r>
            <a:r>
              <a:rPr lang="en-US" altLang="zh-CN" sz="2400" b="1" dirty="0">
                <a:solidFill>
                  <a:schemeClr val="bg1"/>
                </a:solidFill>
              </a:rPr>
              <a:t>1</a:t>
            </a:r>
            <a:r>
              <a:rPr lang="zh-CN" altLang="en-US" sz="2400" b="1" dirty="0">
                <a:solidFill>
                  <a:schemeClr val="bg1"/>
                </a:solidFill>
              </a:rPr>
              <a:t>日，中华人民共和国国家安全部正式成立。</a:t>
            </a:r>
            <a:endParaRPr lang="zh-CN" altLang="en-US" sz="2400" b="1" dirty="0">
              <a:solidFill>
                <a:schemeClr val="bg1"/>
              </a:solidFill>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807" y="2603886"/>
            <a:ext cx="2603752" cy="2577714"/>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1400" advClick="0" advTm="0">
        <p14:ripp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fill="hold" grpId="0" nodeType="afterEffect" nodePh="1">
                                  <p:stCondLst>
                                    <p:cond delay="0"/>
                                  </p:stCondLst>
                                  <p:endCondLst>
                                    <p:cond evt="begin" delay="0">
                                      <p:tn val="11"/>
                                    </p:cond>
                                  </p:end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266700" y="92579"/>
            <a:ext cx="12458700" cy="7353300"/>
          </a:xfrm>
          <a:prstGeom prst="rect">
            <a:avLst/>
          </a:prstGeom>
        </p:spPr>
      </p:pic>
      <p:sp>
        <p:nvSpPr>
          <p:cNvPr id="4" name="Rectangle 5"/>
          <p:cNvSpPr>
            <a:spLocks noChangeArrowheads="1"/>
          </p:cNvSpPr>
          <p:nvPr/>
        </p:nvSpPr>
        <p:spPr bwMode="auto">
          <a:xfrm>
            <a:off x="3819401" y="1342708"/>
            <a:ext cx="5743880"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3600" b="1" dirty="0">
                <a:ln cmpd="sng">
                  <a:noFill/>
                  <a:prstDash val="solid"/>
                </a:ln>
                <a:solidFill>
                  <a:schemeClr val="bg1"/>
                </a:solidFill>
                <a:latin typeface="方正粗宋简体" panose="03000509000000000000" pitchFamily="65" charset="-122"/>
                <a:ea typeface="方正粗宋简体" panose="03000509000000000000" pitchFamily="65" charset="-122"/>
              </a:rPr>
              <a:t>我国国家安全机关主要职责</a:t>
            </a:r>
            <a:endParaRPr lang="zh-CN" altLang="en-US" sz="36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sp>
        <p:nvSpPr>
          <p:cNvPr id="6" name="Rectangle 3"/>
          <p:cNvSpPr txBox="1">
            <a:spLocks noChangeArrowheads="1"/>
          </p:cNvSpPr>
          <p:nvPr/>
        </p:nvSpPr>
        <p:spPr bwMode="auto">
          <a:xfrm>
            <a:off x="3213915" y="2662155"/>
            <a:ext cx="7674802" cy="3008003"/>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marL="342900" indent="-342900">
              <a:buFont typeface="Wingdings" panose="05000000000000000000" pitchFamily="2" charset="2"/>
              <a:buChar char="u"/>
            </a:pPr>
            <a:r>
              <a:rPr lang="zh-CN" altLang="en-US" dirty="0">
                <a:solidFill>
                  <a:schemeClr val="bg1"/>
                </a:solidFill>
              </a:rPr>
              <a:t>掌管反间谍工作和其他有关国家安全的工作；</a:t>
            </a:r>
            <a:endParaRPr lang="en-US" altLang="zh-CN" dirty="0">
              <a:solidFill>
                <a:schemeClr val="bg1"/>
              </a:solidFill>
            </a:endParaRPr>
          </a:p>
          <a:p>
            <a:pPr marL="342900" indent="-342900">
              <a:buFont typeface="Wingdings" panose="05000000000000000000" pitchFamily="2" charset="2"/>
              <a:buChar char="u"/>
            </a:pPr>
            <a:r>
              <a:rPr lang="zh-CN" altLang="en-US" dirty="0">
                <a:solidFill>
                  <a:schemeClr val="bg1"/>
                </a:solidFill>
              </a:rPr>
              <a:t>开展隐蔽战线斗争，严密防范、打击境外机构、组织、个人实施或者指使、资助他人实施的、或者境内机构、组织、个人与境外机构、组织、个人相勾结实施危害中华人民共和国国家安全的行为，保卫人民民主专政政权和社会主义制度，保障改革开放和社会主义现代化建设的顺利进行；</a:t>
            </a:r>
            <a:endParaRPr lang="en-US" altLang="zh-CN" dirty="0">
              <a:solidFill>
                <a:schemeClr val="bg1"/>
              </a:solidFill>
            </a:endParaRPr>
          </a:p>
          <a:p>
            <a:pPr marL="342900" indent="-342900">
              <a:buFont typeface="Wingdings" panose="05000000000000000000" pitchFamily="2" charset="2"/>
              <a:buChar char="u"/>
            </a:pPr>
            <a:r>
              <a:rPr lang="zh-CN" altLang="en-US" dirty="0">
                <a:solidFill>
                  <a:schemeClr val="bg1"/>
                </a:solidFill>
              </a:rPr>
              <a:t>大力进行国家安全教育，不断增强人民群众的国家安全意识等。 </a:t>
            </a:r>
            <a:endParaRPr lang="zh-CN" altLang="en-US" dirty="0">
              <a:solidFill>
                <a:schemeClr val="bg1"/>
              </a:solidFill>
            </a:endParaRPr>
          </a:p>
        </p:txBody>
      </p:sp>
      <p:sp>
        <p:nvSpPr>
          <p:cNvPr id="5" name="矩形 4"/>
          <p:cNvSpPr/>
          <p:nvPr/>
        </p:nvSpPr>
        <p:spPr>
          <a:xfrm>
            <a:off x="1542835" y="3486142"/>
            <a:ext cx="1307907" cy="1126462"/>
          </a:xfrm>
          <a:prstGeom prst="rect">
            <a:avLst/>
          </a:prstGeom>
        </p:spPr>
        <p:txBody>
          <a:bodyPr wrap="square">
            <a:spAutoFit/>
          </a:bodyPr>
          <a:lstStyle/>
          <a:p>
            <a:pPr algn="ctr">
              <a:lnSpc>
                <a:spcPct val="120000"/>
              </a:lnSpc>
            </a:pPr>
            <a:r>
              <a:rPr lang="zh-CN" altLang="en-US" sz="2800" b="1" kern="0" spc="600" dirty="0">
                <a:solidFill>
                  <a:schemeClr val="bg1"/>
                </a:solidFill>
                <a:latin typeface="Arial" panose="020B0604020202020204" pitchFamily="34" charset="0"/>
                <a:ea typeface="微软雅黑" panose="020B0503020204020204" pitchFamily="34" charset="-122"/>
                <a:cs typeface="+mn-ea"/>
              </a:rPr>
              <a:t>主要职责</a:t>
            </a:r>
            <a:endParaRPr lang="zh-CN" altLang="en-US" sz="2800" b="1" kern="0" spc="600" dirty="0">
              <a:solidFill>
                <a:schemeClr val="bg1"/>
              </a:solidFill>
              <a:latin typeface="Arial" panose="020B0604020202020204" pitchFamily="34" charset="0"/>
              <a:ea typeface="微软雅黑" panose="020B0503020204020204" pitchFamily="34" charset="-122"/>
              <a:cs typeface="+mn-ea"/>
            </a:endParaRPr>
          </a:p>
        </p:txBody>
      </p:sp>
    </p:spTree>
    <p:custDataLst>
      <p:tags r:id="rId2"/>
    </p:custData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266700" y="92579"/>
            <a:ext cx="12458700" cy="7353300"/>
          </a:xfrm>
          <a:prstGeom prst="rect">
            <a:avLst/>
          </a:prstGeom>
        </p:spPr>
      </p:pic>
      <p:sp>
        <p:nvSpPr>
          <p:cNvPr id="4" name="Rectangle 5"/>
          <p:cNvSpPr>
            <a:spLocks noChangeArrowheads="1"/>
          </p:cNvSpPr>
          <p:nvPr/>
        </p:nvSpPr>
        <p:spPr bwMode="auto">
          <a:xfrm>
            <a:off x="3808890" y="1344530"/>
            <a:ext cx="5280613"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3600" b="1" dirty="0">
                <a:ln cmpd="sng">
                  <a:noFill/>
                  <a:prstDash val="solid"/>
                </a:ln>
                <a:solidFill>
                  <a:schemeClr val="bg1"/>
                </a:solidFill>
                <a:latin typeface="方正粗宋简体" panose="03000509000000000000" pitchFamily="65" charset="-122"/>
                <a:ea typeface="方正粗宋简体" panose="03000509000000000000" pitchFamily="65" charset="-122"/>
              </a:rPr>
              <a:t>公民履行国家安全的义务</a:t>
            </a:r>
            <a:endParaRPr lang="zh-CN" altLang="en-US" sz="36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grpSp>
        <p:nvGrpSpPr>
          <p:cNvPr id="5" name="组合 4"/>
          <p:cNvGrpSpPr/>
          <p:nvPr/>
        </p:nvGrpSpPr>
        <p:grpSpPr>
          <a:xfrm>
            <a:off x="851338" y="2390952"/>
            <a:ext cx="10239720" cy="900000"/>
            <a:chOff x="647721" y="2838392"/>
            <a:chExt cx="11209316" cy="900000"/>
          </a:xfrm>
          <a:noFill/>
        </p:grpSpPr>
        <p:sp>
          <p:nvSpPr>
            <p:cNvPr id="7" name="矩形 6"/>
            <p:cNvSpPr/>
            <p:nvPr/>
          </p:nvSpPr>
          <p:spPr>
            <a:xfrm>
              <a:off x="1245395" y="2838392"/>
              <a:ext cx="10611642" cy="9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方正兰亭粗黑_GBK" panose="02000000000000000000" pitchFamily="2" charset="-122"/>
                <a:ea typeface="方正兰亭粗黑_GBK" panose="02000000000000000000" pitchFamily="2" charset="-122"/>
              </a:endParaRPr>
            </a:p>
          </p:txBody>
        </p:sp>
        <p:sp>
          <p:nvSpPr>
            <p:cNvPr id="12" name="矩形 11"/>
            <p:cNvSpPr/>
            <p:nvPr/>
          </p:nvSpPr>
          <p:spPr>
            <a:xfrm>
              <a:off x="1317938" y="2882127"/>
              <a:ext cx="10382741" cy="777457"/>
            </a:xfrm>
            <a:prstGeom prst="rect">
              <a:avLst/>
            </a:prstGeom>
            <a:grpFill/>
            <a:ln>
              <a:noFill/>
            </a:ln>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机关、团体和其他组织应当对本单位的人员进行维护国家安全的教育，动员、组织本单位的人员防范、制止危害国家安全的行为。 </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47721" y="2838392"/>
              <a:ext cx="568362" cy="900000"/>
              <a:chOff x="647721" y="2838392"/>
              <a:chExt cx="568362" cy="900000"/>
            </a:xfrm>
            <a:grpFill/>
          </p:grpSpPr>
          <p:sp>
            <p:nvSpPr>
              <p:cNvPr id="10" name="矩形 9"/>
              <p:cNvSpPr/>
              <p:nvPr/>
            </p:nvSpPr>
            <p:spPr>
              <a:xfrm>
                <a:off x="647721" y="2838392"/>
                <a:ext cx="568362" cy="9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方正兰亭粗黑_GBK" panose="02000000000000000000" pitchFamily="2" charset="-122"/>
                  <a:ea typeface="方正兰亭粗黑_GBK" panose="02000000000000000000" pitchFamily="2" charset="-122"/>
                </a:endParaRPr>
              </a:p>
            </p:txBody>
          </p:sp>
          <p:sp>
            <p:nvSpPr>
              <p:cNvPr id="11" name="矩形 10"/>
              <p:cNvSpPr/>
              <p:nvPr/>
            </p:nvSpPr>
            <p:spPr>
              <a:xfrm>
                <a:off x="688689" y="3088337"/>
                <a:ext cx="486428" cy="400110"/>
              </a:xfrm>
              <a:prstGeom prst="rect">
                <a:avLst/>
              </a:prstGeom>
              <a:grpFill/>
              <a:ln>
                <a:noFill/>
              </a:ln>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01</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grpSp>
        <p:nvGrpSpPr>
          <p:cNvPr id="30" name="组合 29"/>
          <p:cNvGrpSpPr/>
          <p:nvPr/>
        </p:nvGrpSpPr>
        <p:grpSpPr>
          <a:xfrm>
            <a:off x="851338" y="3767191"/>
            <a:ext cx="10239720" cy="900000"/>
            <a:chOff x="647721" y="2838392"/>
            <a:chExt cx="11209316" cy="900000"/>
          </a:xfrm>
          <a:noFill/>
        </p:grpSpPr>
        <p:sp>
          <p:nvSpPr>
            <p:cNvPr id="31" name="矩形 30"/>
            <p:cNvSpPr/>
            <p:nvPr/>
          </p:nvSpPr>
          <p:spPr>
            <a:xfrm>
              <a:off x="1245395" y="2838392"/>
              <a:ext cx="10611642" cy="9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方正兰亭粗黑_GBK" panose="02000000000000000000" pitchFamily="2" charset="-122"/>
                <a:ea typeface="方正兰亭粗黑_GBK" panose="02000000000000000000" pitchFamily="2" charset="-122"/>
              </a:endParaRPr>
            </a:p>
          </p:txBody>
        </p:sp>
        <p:sp>
          <p:nvSpPr>
            <p:cNvPr id="32" name="矩形 31"/>
            <p:cNvSpPr/>
            <p:nvPr/>
          </p:nvSpPr>
          <p:spPr>
            <a:xfrm>
              <a:off x="1317938" y="3079713"/>
              <a:ext cx="10382741" cy="417358"/>
            </a:xfrm>
            <a:prstGeom prst="rect">
              <a:avLst/>
            </a:prstGeom>
            <a:grpFill/>
            <a:ln>
              <a:noFill/>
            </a:ln>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公民和组织应当为国家安全工作提供便利条件或者其他协助。</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647721" y="2838392"/>
              <a:ext cx="568362" cy="900000"/>
              <a:chOff x="647721" y="2838392"/>
              <a:chExt cx="568362" cy="900000"/>
            </a:xfrm>
            <a:grpFill/>
          </p:grpSpPr>
          <p:sp>
            <p:nvSpPr>
              <p:cNvPr id="34" name="矩形 33"/>
              <p:cNvSpPr/>
              <p:nvPr/>
            </p:nvSpPr>
            <p:spPr>
              <a:xfrm>
                <a:off x="647721" y="2838392"/>
                <a:ext cx="568362" cy="9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方正兰亭粗黑_GBK" panose="02000000000000000000" pitchFamily="2" charset="-122"/>
                  <a:ea typeface="方正兰亭粗黑_GBK" panose="02000000000000000000" pitchFamily="2" charset="-122"/>
                </a:endParaRPr>
              </a:p>
            </p:txBody>
          </p:sp>
          <p:sp>
            <p:nvSpPr>
              <p:cNvPr id="35" name="矩形 34"/>
              <p:cNvSpPr/>
              <p:nvPr/>
            </p:nvSpPr>
            <p:spPr>
              <a:xfrm>
                <a:off x="688688" y="3088337"/>
                <a:ext cx="486428" cy="400110"/>
              </a:xfrm>
              <a:prstGeom prst="rect">
                <a:avLst/>
              </a:prstGeom>
              <a:grpFill/>
              <a:ln>
                <a:noFill/>
              </a:ln>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02</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grpSp>
        <p:nvGrpSpPr>
          <p:cNvPr id="36" name="组合 35"/>
          <p:cNvGrpSpPr/>
          <p:nvPr/>
        </p:nvGrpSpPr>
        <p:grpSpPr>
          <a:xfrm>
            <a:off x="851338" y="5143430"/>
            <a:ext cx="10239720" cy="1018778"/>
            <a:chOff x="647721" y="2838392"/>
            <a:chExt cx="11209316" cy="1018778"/>
          </a:xfrm>
          <a:noFill/>
        </p:grpSpPr>
        <p:sp>
          <p:nvSpPr>
            <p:cNvPr id="37" name="矩形 36"/>
            <p:cNvSpPr/>
            <p:nvPr/>
          </p:nvSpPr>
          <p:spPr>
            <a:xfrm>
              <a:off x="1245395" y="2838392"/>
              <a:ext cx="10611642" cy="9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方正兰亭粗黑_GBK" panose="02000000000000000000" pitchFamily="2" charset="-122"/>
                <a:ea typeface="方正兰亭粗黑_GBK" panose="02000000000000000000" pitchFamily="2" charset="-122"/>
              </a:endParaRPr>
            </a:p>
          </p:txBody>
        </p:sp>
        <p:sp>
          <p:nvSpPr>
            <p:cNvPr id="38" name="矩形 37"/>
            <p:cNvSpPr/>
            <p:nvPr/>
          </p:nvSpPr>
          <p:spPr>
            <a:xfrm>
              <a:off x="1317938" y="3079713"/>
              <a:ext cx="10382741" cy="777457"/>
            </a:xfrm>
            <a:prstGeom prst="rect">
              <a:avLst/>
            </a:prstGeom>
            <a:grpFill/>
            <a:ln>
              <a:noFill/>
            </a:ln>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公民发现危害国家安全的行为，应当直接或者通过所在组织及时向国家安全机关或者公安机关报告。 </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47721" y="2838392"/>
              <a:ext cx="568362" cy="900000"/>
              <a:chOff x="647721" y="2838392"/>
              <a:chExt cx="568362" cy="900000"/>
            </a:xfrm>
            <a:grpFill/>
          </p:grpSpPr>
          <p:sp>
            <p:nvSpPr>
              <p:cNvPr id="40" name="矩形 39"/>
              <p:cNvSpPr/>
              <p:nvPr/>
            </p:nvSpPr>
            <p:spPr>
              <a:xfrm>
                <a:off x="647721" y="2838392"/>
                <a:ext cx="568362" cy="9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方正兰亭粗黑_GBK" panose="02000000000000000000" pitchFamily="2" charset="-122"/>
                  <a:ea typeface="方正兰亭粗黑_GBK" panose="02000000000000000000" pitchFamily="2" charset="-122"/>
                </a:endParaRPr>
              </a:p>
            </p:txBody>
          </p:sp>
          <p:sp>
            <p:nvSpPr>
              <p:cNvPr id="41" name="矩形 40"/>
              <p:cNvSpPr/>
              <p:nvPr/>
            </p:nvSpPr>
            <p:spPr>
              <a:xfrm>
                <a:off x="688688" y="3088337"/>
                <a:ext cx="486428" cy="400110"/>
              </a:xfrm>
              <a:prstGeom prst="rect">
                <a:avLst/>
              </a:prstGeom>
              <a:grpFill/>
              <a:ln>
                <a:noFill/>
              </a:ln>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03</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spTree>
    <p:custDataLst>
      <p:tags r:id="rId2"/>
    </p:custDataLst>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750" fill="hold"/>
                                        <p:tgtEl>
                                          <p:spTgt spid="30"/>
                                        </p:tgtEl>
                                        <p:attrNameLst>
                                          <p:attrName>ppt_x</p:attrName>
                                        </p:attrNameLst>
                                      </p:cBhvr>
                                      <p:tavLst>
                                        <p:tav tm="0">
                                          <p:val>
                                            <p:strVal val="1+#ppt_w/2"/>
                                          </p:val>
                                        </p:tav>
                                        <p:tav tm="100000">
                                          <p:val>
                                            <p:strVal val="#ppt_x"/>
                                          </p:val>
                                        </p:tav>
                                      </p:tavLst>
                                    </p:anim>
                                    <p:anim calcmode="lin" valueType="num">
                                      <p:cBhvr additive="base">
                                        <p:cTn id="13" dur="750" fill="hold"/>
                                        <p:tgtEl>
                                          <p:spTgt spid="30"/>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750" fill="hold"/>
                                        <p:tgtEl>
                                          <p:spTgt spid="36"/>
                                        </p:tgtEl>
                                        <p:attrNameLst>
                                          <p:attrName>ppt_x</p:attrName>
                                        </p:attrNameLst>
                                      </p:cBhvr>
                                      <p:tavLst>
                                        <p:tav tm="0">
                                          <p:val>
                                            <p:strVal val="1+#ppt_w/2"/>
                                          </p:val>
                                        </p:tav>
                                        <p:tav tm="100000">
                                          <p:val>
                                            <p:strVal val="#ppt_x"/>
                                          </p:val>
                                        </p:tav>
                                      </p:tavLst>
                                    </p:anim>
                                    <p:anim calcmode="lin" valueType="num">
                                      <p:cBhvr additive="base">
                                        <p:cTn id="18"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266700" y="92579"/>
            <a:ext cx="12458700" cy="7353300"/>
          </a:xfrm>
          <a:prstGeom prst="rect">
            <a:avLst/>
          </a:prstGeom>
        </p:spPr>
      </p:pic>
      <p:sp>
        <p:nvSpPr>
          <p:cNvPr id="22" name="Rectangle 5"/>
          <p:cNvSpPr>
            <a:spLocks noChangeArrowheads="1"/>
          </p:cNvSpPr>
          <p:nvPr/>
        </p:nvSpPr>
        <p:spPr bwMode="auto">
          <a:xfrm>
            <a:off x="3808890" y="1344530"/>
            <a:ext cx="5280613"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3600" b="1" dirty="0">
                <a:ln cmpd="sng">
                  <a:noFill/>
                  <a:prstDash val="solid"/>
                </a:ln>
                <a:solidFill>
                  <a:schemeClr val="bg1"/>
                </a:solidFill>
                <a:latin typeface="方正粗宋简体" panose="03000509000000000000" pitchFamily="65" charset="-122"/>
                <a:ea typeface="方正粗宋简体" panose="03000509000000000000" pitchFamily="65" charset="-122"/>
              </a:rPr>
              <a:t>公民履行国家安全的义务</a:t>
            </a:r>
            <a:endParaRPr lang="zh-CN" altLang="en-US" sz="36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grpSp>
        <p:nvGrpSpPr>
          <p:cNvPr id="5" name="组合 4"/>
          <p:cNvGrpSpPr/>
          <p:nvPr/>
        </p:nvGrpSpPr>
        <p:grpSpPr>
          <a:xfrm>
            <a:off x="985328" y="2359420"/>
            <a:ext cx="9882368" cy="900000"/>
            <a:chOff x="647721" y="2838392"/>
            <a:chExt cx="11209316" cy="900000"/>
          </a:xfrm>
          <a:noFill/>
        </p:grpSpPr>
        <p:sp>
          <p:nvSpPr>
            <p:cNvPr id="7" name="矩形 6"/>
            <p:cNvSpPr/>
            <p:nvPr/>
          </p:nvSpPr>
          <p:spPr>
            <a:xfrm>
              <a:off x="1245395" y="2838392"/>
              <a:ext cx="10611642" cy="9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方正兰亭粗黑_GBK" panose="02000000000000000000" pitchFamily="2" charset="-122"/>
                <a:ea typeface="方正兰亭粗黑_GBK" panose="02000000000000000000" pitchFamily="2" charset="-122"/>
              </a:endParaRPr>
            </a:p>
          </p:txBody>
        </p:sp>
        <p:sp>
          <p:nvSpPr>
            <p:cNvPr id="12" name="矩形 11"/>
            <p:cNvSpPr/>
            <p:nvPr/>
          </p:nvSpPr>
          <p:spPr>
            <a:xfrm>
              <a:off x="1317938" y="2882127"/>
              <a:ext cx="10382741" cy="777457"/>
            </a:xfrm>
            <a:prstGeom prst="rect">
              <a:avLst/>
            </a:prstGeom>
            <a:grpFill/>
            <a:ln>
              <a:noFill/>
            </a:ln>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在国家安全机关调查了解有关危害国家安全的情况、收集有关证据时，公民和有关组织应当如实提供，不得拒绝。 </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47721" y="2838392"/>
              <a:ext cx="568362" cy="900000"/>
              <a:chOff x="647721" y="2838392"/>
              <a:chExt cx="568362" cy="900000"/>
            </a:xfrm>
            <a:grpFill/>
          </p:grpSpPr>
          <p:sp>
            <p:nvSpPr>
              <p:cNvPr id="10" name="矩形 9"/>
              <p:cNvSpPr/>
              <p:nvPr/>
            </p:nvSpPr>
            <p:spPr>
              <a:xfrm>
                <a:off x="647721" y="2838392"/>
                <a:ext cx="568362" cy="9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方正兰亭粗黑_GBK" panose="02000000000000000000" pitchFamily="2" charset="-122"/>
                  <a:ea typeface="方正兰亭粗黑_GBK" panose="02000000000000000000" pitchFamily="2" charset="-122"/>
                </a:endParaRPr>
              </a:p>
            </p:txBody>
          </p:sp>
          <p:sp>
            <p:nvSpPr>
              <p:cNvPr id="11" name="矩形 10"/>
              <p:cNvSpPr/>
              <p:nvPr/>
            </p:nvSpPr>
            <p:spPr>
              <a:xfrm>
                <a:off x="679894" y="3088337"/>
                <a:ext cx="504017" cy="400110"/>
              </a:xfrm>
              <a:prstGeom prst="rect">
                <a:avLst/>
              </a:prstGeom>
              <a:grpFill/>
              <a:ln>
                <a:noFill/>
              </a:ln>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04</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grpSp>
        <p:nvGrpSpPr>
          <p:cNvPr id="30" name="组合 29"/>
          <p:cNvGrpSpPr/>
          <p:nvPr/>
        </p:nvGrpSpPr>
        <p:grpSpPr>
          <a:xfrm>
            <a:off x="985328" y="3735659"/>
            <a:ext cx="9882368" cy="900000"/>
            <a:chOff x="647721" y="2838392"/>
            <a:chExt cx="11209316" cy="900000"/>
          </a:xfrm>
          <a:noFill/>
        </p:grpSpPr>
        <p:sp>
          <p:nvSpPr>
            <p:cNvPr id="31" name="矩形 30"/>
            <p:cNvSpPr/>
            <p:nvPr/>
          </p:nvSpPr>
          <p:spPr>
            <a:xfrm>
              <a:off x="1245395" y="2838392"/>
              <a:ext cx="10611642" cy="9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方正兰亭粗黑_GBK" panose="02000000000000000000" pitchFamily="2" charset="-122"/>
                <a:ea typeface="方正兰亭粗黑_GBK" panose="02000000000000000000" pitchFamily="2" charset="-122"/>
              </a:endParaRPr>
            </a:p>
          </p:txBody>
        </p:sp>
        <p:sp>
          <p:nvSpPr>
            <p:cNvPr id="32" name="矩形 31"/>
            <p:cNvSpPr/>
            <p:nvPr/>
          </p:nvSpPr>
          <p:spPr>
            <a:xfrm>
              <a:off x="1317938" y="3079713"/>
              <a:ext cx="10382741" cy="417358"/>
            </a:xfrm>
            <a:prstGeom prst="rect">
              <a:avLst/>
            </a:prstGeom>
            <a:grpFill/>
            <a:ln>
              <a:noFill/>
            </a:ln>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任何公民和组织都应当保守所知悉的国家安全工作的国家秘密。 </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647721" y="2838392"/>
              <a:ext cx="568362" cy="900000"/>
              <a:chOff x="647721" y="2838392"/>
              <a:chExt cx="568362" cy="900000"/>
            </a:xfrm>
            <a:grpFill/>
          </p:grpSpPr>
          <p:sp>
            <p:nvSpPr>
              <p:cNvPr id="34" name="矩形 33"/>
              <p:cNvSpPr/>
              <p:nvPr/>
            </p:nvSpPr>
            <p:spPr>
              <a:xfrm>
                <a:off x="647721" y="2838392"/>
                <a:ext cx="568362" cy="9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方正兰亭粗黑_GBK" panose="02000000000000000000" pitchFamily="2" charset="-122"/>
                  <a:ea typeface="方正兰亭粗黑_GBK" panose="02000000000000000000" pitchFamily="2" charset="-122"/>
                </a:endParaRPr>
              </a:p>
            </p:txBody>
          </p:sp>
          <p:sp>
            <p:nvSpPr>
              <p:cNvPr id="35" name="矩形 34"/>
              <p:cNvSpPr/>
              <p:nvPr/>
            </p:nvSpPr>
            <p:spPr>
              <a:xfrm>
                <a:off x="679894" y="3088337"/>
                <a:ext cx="504017" cy="400110"/>
              </a:xfrm>
              <a:prstGeom prst="rect">
                <a:avLst/>
              </a:prstGeom>
              <a:grpFill/>
              <a:ln>
                <a:noFill/>
              </a:ln>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05</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grpSp>
        <p:nvGrpSpPr>
          <p:cNvPr id="36" name="组合 35"/>
          <p:cNvGrpSpPr/>
          <p:nvPr/>
        </p:nvGrpSpPr>
        <p:grpSpPr>
          <a:xfrm>
            <a:off x="985328" y="5111898"/>
            <a:ext cx="9882368" cy="900000"/>
            <a:chOff x="647721" y="2838392"/>
            <a:chExt cx="11209316" cy="900000"/>
          </a:xfrm>
          <a:noFill/>
        </p:grpSpPr>
        <p:sp>
          <p:nvSpPr>
            <p:cNvPr id="37" name="矩形 36"/>
            <p:cNvSpPr/>
            <p:nvPr/>
          </p:nvSpPr>
          <p:spPr>
            <a:xfrm>
              <a:off x="1245395" y="2838392"/>
              <a:ext cx="10611642" cy="9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方正兰亭粗黑_GBK" panose="02000000000000000000" pitchFamily="2" charset="-122"/>
                <a:ea typeface="方正兰亭粗黑_GBK" panose="02000000000000000000" pitchFamily="2" charset="-122"/>
              </a:endParaRPr>
            </a:p>
          </p:txBody>
        </p:sp>
        <p:sp>
          <p:nvSpPr>
            <p:cNvPr id="38" name="矩形 37"/>
            <p:cNvSpPr/>
            <p:nvPr/>
          </p:nvSpPr>
          <p:spPr>
            <a:xfrm>
              <a:off x="1317938" y="3079713"/>
              <a:ext cx="10382741" cy="417358"/>
            </a:xfrm>
            <a:prstGeom prst="rect">
              <a:avLst/>
            </a:prstGeom>
            <a:grpFill/>
            <a:ln>
              <a:noFill/>
            </a:ln>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任何个人和组织都不得非法持有属于国家秘密的文件、资料和其他物品。</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647721" y="2838392"/>
              <a:ext cx="568362" cy="900000"/>
              <a:chOff x="647721" y="2838392"/>
              <a:chExt cx="568362" cy="900000"/>
            </a:xfrm>
            <a:grpFill/>
          </p:grpSpPr>
          <p:sp>
            <p:nvSpPr>
              <p:cNvPr id="40" name="矩形 39"/>
              <p:cNvSpPr/>
              <p:nvPr/>
            </p:nvSpPr>
            <p:spPr>
              <a:xfrm>
                <a:off x="647721" y="2838392"/>
                <a:ext cx="568362" cy="9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方正兰亭粗黑_GBK" panose="02000000000000000000" pitchFamily="2" charset="-122"/>
                  <a:ea typeface="方正兰亭粗黑_GBK" panose="02000000000000000000" pitchFamily="2" charset="-122"/>
                </a:endParaRPr>
              </a:p>
            </p:txBody>
          </p:sp>
          <p:sp>
            <p:nvSpPr>
              <p:cNvPr id="41" name="矩形 40"/>
              <p:cNvSpPr/>
              <p:nvPr/>
            </p:nvSpPr>
            <p:spPr>
              <a:xfrm>
                <a:off x="679894" y="3088337"/>
                <a:ext cx="504017" cy="400110"/>
              </a:xfrm>
              <a:prstGeom prst="rect">
                <a:avLst/>
              </a:prstGeom>
              <a:grpFill/>
              <a:ln>
                <a:noFill/>
              </a:ln>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06</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750" fill="hold"/>
                                        <p:tgtEl>
                                          <p:spTgt spid="30"/>
                                        </p:tgtEl>
                                        <p:attrNameLst>
                                          <p:attrName>ppt_x</p:attrName>
                                        </p:attrNameLst>
                                      </p:cBhvr>
                                      <p:tavLst>
                                        <p:tav tm="0">
                                          <p:val>
                                            <p:strVal val="1+#ppt_w/2"/>
                                          </p:val>
                                        </p:tav>
                                        <p:tav tm="100000">
                                          <p:val>
                                            <p:strVal val="#ppt_x"/>
                                          </p:val>
                                        </p:tav>
                                      </p:tavLst>
                                    </p:anim>
                                    <p:anim calcmode="lin" valueType="num">
                                      <p:cBhvr additive="base">
                                        <p:cTn id="13" dur="750" fill="hold"/>
                                        <p:tgtEl>
                                          <p:spTgt spid="30"/>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750" fill="hold"/>
                                        <p:tgtEl>
                                          <p:spTgt spid="36"/>
                                        </p:tgtEl>
                                        <p:attrNameLst>
                                          <p:attrName>ppt_x</p:attrName>
                                        </p:attrNameLst>
                                      </p:cBhvr>
                                      <p:tavLst>
                                        <p:tav tm="0">
                                          <p:val>
                                            <p:strVal val="1+#ppt_w/2"/>
                                          </p:val>
                                        </p:tav>
                                        <p:tav tm="100000">
                                          <p:val>
                                            <p:strVal val="#ppt_x"/>
                                          </p:val>
                                        </p:tav>
                                      </p:tavLst>
                                    </p:anim>
                                    <p:anim calcmode="lin" valueType="num">
                                      <p:cBhvr additive="base">
                                        <p:cTn id="18"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266700" y="92579"/>
            <a:ext cx="12458700" cy="7353300"/>
          </a:xfrm>
          <a:prstGeom prst="rect">
            <a:avLst/>
          </a:prstGeom>
        </p:spPr>
      </p:pic>
      <p:sp>
        <p:nvSpPr>
          <p:cNvPr id="16" name="Rectangle 5"/>
          <p:cNvSpPr>
            <a:spLocks noChangeArrowheads="1"/>
          </p:cNvSpPr>
          <p:nvPr/>
        </p:nvSpPr>
        <p:spPr bwMode="auto">
          <a:xfrm>
            <a:off x="3808890" y="1344530"/>
            <a:ext cx="5280613"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3600" b="1" dirty="0">
                <a:ln cmpd="sng">
                  <a:noFill/>
                  <a:prstDash val="solid"/>
                </a:ln>
                <a:solidFill>
                  <a:schemeClr val="bg1"/>
                </a:solidFill>
                <a:latin typeface="方正粗宋简体" panose="03000509000000000000" pitchFamily="65" charset="-122"/>
                <a:ea typeface="方正粗宋简体" panose="03000509000000000000" pitchFamily="65" charset="-122"/>
              </a:rPr>
              <a:t>公民履行国家安全的义务</a:t>
            </a:r>
            <a:endParaRPr lang="zh-CN" altLang="en-US" sz="36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grpSp>
        <p:nvGrpSpPr>
          <p:cNvPr id="5" name="组合 4"/>
          <p:cNvGrpSpPr/>
          <p:nvPr/>
        </p:nvGrpSpPr>
        <p:grpSpPr>
          <a:xfrm>
            <a:off x="1006347" y="2518824"/>
            <a:ext cx="10176658" cy="900000"/>
            <a:chOff x="647721" y="2838392"/>
            <a:chExt cx="11209316" cy="900000"/>
          </a:xfrm>
          <a:noFill/>
        </p:grpSpPr>
        <p:sp>
          <p:nvSpPr>
            <p:cNvPr id="7" name="矩形 6"/>
            <p:cNvSpPr/>
            <p:nvPr/>
          </p:nvSpPr>
          <p:spPr>
            <a:xfrm>
              <a:off x="1245395" y="2838392"/>
              <a:ext cx="10611642" cy="9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方正兰亭粗黑_GBK" panose="02000000000000000000" pitchFamily="2" charset="-122"/>
                <a:ea typeface="方正兰亭粗黑_GBK" panose="02000000000000000000" pitchFamily="2" charset="-122"/>
              </a:endParaRPr>
            </a:p>
          </p:txBody>
        </p:sp>
        <p:sp>
          <p:nvSpPr>
            <p:cNvPr id="12" name="矩形 11"/>
            <p:cNvSpPr/>
            <p:nvPr/>
          </p:nvSpPr>
          <p:spPr>
            <a:xfrm>
              <a:off x="1317938" y="3079713"/>
              <a:ext cx="10382741" cy="417358"/>
            </a:xfrm>
            <a:prstGeom prst="rect">
              <a:avLst/>
            </a:prstGeom>
            <a:grpFill/>
            <a:ln>
              <a:noFill/>
            </a:ln>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任何个人和组织都不得非法持有、使用窃听、窃照等专用间谍器材。 </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47721" y="2838392"/>
              <a:ext cx="568362" cy="900000"/>
              <a:chOff x="647721" y="2838392"/>
              <a:chExt cx="568362" cy="900000"/>
            </a:xfrm>
            <a:grpFill/>
          </p:grpSpPr>
          <p:sp>
            <p:nvSpPr>
              <p:cNvPr id="10" name="矩形 9"/>
              <p:cNvSpPr/>
              <p:nvPr/>
            </p:nvSpPr>
            <p:spPr>
              <a:xfrm>
                <a:off x="647721" y="2838392"/>
                <a:ext cx="568362" cy="9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方正兰亭粗黑_GBK" panose="02000000000000000000" pitchFamily="2" charset="-122"/>
                  <a:ea typeface="方正兰亭粗黑_GBK" panose="02000000000000000000" pitchFamily="2" charset="-122"/>
                </a:endParaRPr>
              </a:p>
            </p:txBody>
          </p:sp>
          <p:sp>
            <p:nvSpPr>
              <p:cNvPr id="11" name="矩形 10"/>
              <p:cNvSpPr/>
              <p:nvPr/>
            </p:nvSpPr>
            <p:spPr>
              <a:xfrm>
                <a:off x="709726" y="3088337"/>
                <a:ext cx="444352" cy="400110"/>
              </a:xfrm>
              <a:prstGeom prst="rect">
                <a:avLst/>
              </a:prstGeom>
              <a:grpFill/>
              <a:ln>
                <a:noFill/>
              </a:ln>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07</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grpSp>
        <p:nvGrpSpPr>
          <p:cNvPr id="30" name="组合 29"/>
          <p:cNvGrpSpPr/>
          <p:nvPr/>
        </p:nvGrpSpPr>
        <p:grpSpPr>
          <a:xfrm>
            <a:off x="1006347" y="4022062"/>
            <a:ext cx="10176658" cy="1141712"/>
            <a:chOff x="647721" y="2838391"/>
            <a:chExt cx="11209316" cy="1141712"/>
          </a:xfrm>
          <a:noFill/>
        </p:grpSpPr>
        <p:sp>
          <p:nvSpPr>
            <p:cNvPr id="31" name="矩形 30"/>
            <p:cNvSpPr/>
            <p:nvPr/>
          </p:nvSpPr>
          <p:spPr>
            <a:xfrm>
              <a:off x="1245395" y="2838391"/>
              <a:ext cx="10611642" cy="11417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方正兰亭粗黑_GBK" panose="02000000000000000000" pitchFamily="2" charset="-122"/>
                <a:ea typeface="方正兰亭粗黑_GBK" panose="02000000000000000000" pitchFamily="2" charset="-122"/>
              </a:endParaRPr>
            </a:p>
          </p:txBody>
        </p:sp>
        <p:sp>
          <p:nvSpPr>
            <p:cNvPr id="32" name="矩形 31"/>
            <p:cNvSpPr/>
            <p:nvPr/>
          </p:nvSpPr>
          <p:spPr>
            <a:xfrm>
              <a:off x="1317938" y="2842547"/>
              <a:ext cx="10382741" cy="1137556"/>
            </a:xfrm>
            <a:prstGeom prst="rect">
              <a:avLst/>
            </a:prstGeom>
            <a:grpFill/>
            <a:ln>
              <a:noFill/>
            </a:ln>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任何公民和组织对国家安全机关及其工作人员超越职权、滥用职权和其他违法行为，都有权向上级国家安全机关或者有关部门检举、控告。上级国家安全机关或者有关部门应当及时查清事实，负责处理。 对协助国家安全机关工作或者依法检举、控告的公民和组织，任何人不得压制和打击报复。 </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647721" y="2838392"/>
              <a:ext cx="568362" cy="1141710"/>
              <a:chOff x="647721" y="2838392"/>
              <a:chExt cx="568362" cy="1141710"/>
            </a:xfrm>
            <a:grpFill/>
          </p:grpSpPr>
          <p:sp>
            <p:nvSpPr>
              <p:cNvPr id="34" name="矩形 33"/>
              <p:cNvSpPr/>
              <p:nvPr/>
            </p:nvSpPr>
            <p:spPr>
              <a:xfrm>
                <a:off x="647721" y="2838392"/>
                <a:ext cx="568362" cy="11417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latin typeface="方正兰亭粗黑_GBK" panose="02000000000000000000" pitchFamily="2" charset="-122"/>
                  <a:ea typeface="方正兰亭粗黑_GBK" panose="02000000000000000000" pitchFamily="2" charset="-122"/>
                </a:endParaRPr>
              </a:p>
            </p:txBody>
          </p:sp>
          <p:sp>
            <p:nvSpPr>
              <p:cNvPr id="35" name="矩形 34"/>
              <p:cNvSpPr/>
              <p:nvPr/>
            </p:nvSpPr>
            <p:spPr>
              <a:xfrm>
                <a:off x="709726" y="3209192"/>
                <a:ext cx="444352" cy="400110"/>
              </a:xfrm>
              <a:prstGeom prst="rect">
                <a:avLst/>
              </a:prstGeom>
              <a:grpFill/>
              <a:ln>
                <a:noFill/>
              </a:ln>
            </p:spPr>
            <p:txBody>
              <a:bodyPr wrap="none">
                <a:spAutoFit/>
              </a:bodyPr>
              <a:lstStyle/>
              <a:p>
                <a:pPr algn="ctr"/>
                <a:r>
                  <a:rPr lang="en-US" altLang="zh-CN" sz="2000" b="1" dirty="0">
                    <a:solidFill>
                      <a:schemeClr val="bg1"/>
                    </a:solidFill>
                    <a:latin typeface="方正兰亭粗黑_GBK" panose="02000000000000000000" pitchFamily="2" charset="-122"/>
                    <a:ea typeface="方正兰亭粗黑_GBK" panose="02000000000000000000" pitchFamily="2" charset="-122"/>
                  </a:rPr>
                  <a:t>08</a:t>
                </a:r>
                <a:endParaRPr lang="zh-CN" altLang="en-US" sz="2000" b="1" dirty="0">
                  <a:solidFill>
                    <a:schemeClr val="bg1"/>
                  </a:solidFill>
                  <a:latin typeface="方正兰亭粗黑_GBK" panose="02000000000000000000" pitchFamily="2" charset="-122"/>
                  <a:ea typeface="方正兰亭粗黑_GBK" panose="02000000000000000000" pitchFamily="2" charset="-122"/>
                </a:endParaRPr>
              </a:p>
            </p:txBody>
          </p:sp>
        </p:grpSp>
      </p:gr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750" fill="hold"/>
                                        <p:tgtEl>
                                          <p:spTgt spid="30"/>
                                        </p:tgtEl>
                                        <p:attrNameLst>
                                          <p:attrName>ppt_x</p:attrName>
                                        </p:attrNameLst>
                                      </p:cBhvr>
                                      <p:tavLst>
                                        <p:tav tm="0">
                                          <p:val>
                                            <p:strVal val="1+#ppt_w/2"/>
                                          </p:val>
                                        </p:tav>
                                        <p:tav tm="100000">
                                          <p:val>
                                            <p:strVal val="#ppt_x"/>
                                          </p:val>
                                        </p:tav>
                                      </p:tavLst>
                                    </p:anim>
                                    <p:anim calcmode="lin" valueType="num">
                                      <p:cBhvr additive="base">
                                        <p:cTn id="13" dur="75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101600" y="-88900"/>
            <a:ext cx="12458700" cy="7353300"/>
          </a:xfrm>
          <a:prstGeom prst="rect">
            <a:avLst/>
          </a:prstGeom>
        </p:spPr>
      </p:pic>
      <p:sp>
        <p:nvSpPr>
          <p:cNvPr id="4" name="Rectangle 5"/>
          <p:cNvSpPr>
            <a:spLocks noChangeArrowheads="1"/>
          </p:cNvSpPr>
          <p:nvPr/>
        </p:nvSpPr>
        <p:spPr bwMode="auto">
          <a:xfrm>
            <a:off x="3871953" y="1051593"/>
            <a:ext cx="6647974"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3600" dirty="0">
                <a:ln cmpd="sng">
                  <a:noFill/>
                  <a:prstDash val="solid"/>
                </a:ln>
                <a:solidFill>
                  <a:schemeClr val="bg1"/>
                </a:solidFill>
                <a:latin typeface="方正粗宋简体" panose="03000509000000000000" pitchFamily="65" charset="-122"/>
                <a:ea typeface="方正粗宋简体" panose="03000509000000000000" pitchFamily="65" charset="-122"/>
              </a:rPr>
              <a:t>青少年应如何树立国家安全意识</a:t>
            </a:r>
            <a:endParaRPr lang="zh-CN" altLang="en-US" sz="3600"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sp>
        <p:nvSpPr>
          <p:cNvPr id="6" name="Rectangle 3"/>
          <p:cNvSpPr txBox="1">
            <a:spLocks noChangeArrowheads="1"/>
          </p:cNvSpPr>
          <p:nvPr/>
        </p:nvSpPr>
        <p:spPr bwMode="auto">
          <a:xfrm>
            <a:off x="4950450" y="2811541"/>
            <a:ext cx="6294438" cy="1846659"/>
          </a:xfrm>
          <a:prstGeom prst="rect">
            <a:avLst/>
          </a:prstGeom>
          <a:noFill/>
          <a:ln>
            <a:solidFill>
              <a:schemeClr val="bg1"/>
            </a:solidFill>
          </a:ln>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marL="342900" indent="-342900">
              <a:buFont typeface="Wingdings" panose="05000000000000000000" pitchFamily="2" charset="2"/>
              <a:buChar char="u"/>
            </a:pPr>
            <a:r>
              <a:rPr lang="zh-CN" altLang="en-US" dirty="0">
                <a:solidFill>
                  <a:schemeClr val="bg1"/>
                </a:solidFill>
              </a:rPr>
              <a:t>学习有关的法律知识是青少年树立国家安全意识、维护国家安全的前提。</a:t>
            </a:r>
            <a:endParaRPr lang="en-US" altLang="zh-CN" dirty="0">
              <a:solidFill>
                <a:schemeClr val="bg1"/>
              </a:solidFill>
            </a:endParaRPr>
          </a:p>
          <a:p>
            <a:pPr marL="342900" indent="-342900">
              <a:buFont typeface="Wingdings" panose="05000000000000000000" pitchFamily="2" charset="2"/>
              <a:buChar char="u"/>
            </a:pPr>
            <a:r>
              <a:rPr lang="zh-CN" altLang="en-US" dirty="0">
                <a:solidFill>
                  <a:schemeClr val="bg1"/>
                </a:solidFill>
              </a:rPr>
              <a:t>青少年要积极向周围的人做国家安全知识的宣传。</a:t>
            </a:r>
            <a:endParaRPr lang="zh-CN" altLang="en-US" dirty="0">
              <a:solidFill>
                <a:schemeClr val="bg1"/>
              </a:solidFill>
            </a:endParaRPr>
          </a:p>
          <a:p>
            <a:pPr marL="342900" indent="-342900">
              <a:buFont typeface="Wingdings" panose="05000000000000000000" pitchFamily="2" charset="2"/>
              <a:buChar char="u"/>
            </a:pPr>
            <a:r>
              <a:rPr lang="zh-CN" altLang="en-US" dirty="0">
                <a:solidFill>
                  <a:schemeClr val="bg1"/>
                </a:solidFill>
              </a:rPr>
              <a:t>青少年要培养关心和维护国家安全的思想。</a:t>
            </a:r>
            <a:endParaRPr lang="zh-CN" altLang="en-US" dirty="0">
              <a:solidFill>
                <a:schemeClr val="bg1"/>
              </a:solidFill>
            </a:endParaRPr>
          </a:p>
        </p:txBody>
      </p:sp>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b="8148"/>
          <a:stretch>
            <a:fillRect/>
          </a:stretch>
        </p:blipFill>
        <p:spPr>
          <a:xfrm>
            <a:off x="1204813" y="2562311"/>
            <a:ext cx="3404207" cy="2345121"/>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3000" advClick="0" advTm="0">
        <p14:shre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101600" y="-88900"/>
            <a:ext cx="12458700" cy="7353300"/>
          </a:xfrm>
          <a:prstGeom prst="rect">
            <a:avLst/>
          </a:prstGeom>
        </p:spPr>
      </p:pic>
      <p:sp>
        <p:nvSpPr>
          <p:cNvPr id="4" name="圆角矩形 46"/>
          <p:cNvSpPr/>
          <p:nvPr/>
        </p:nvSpPr>
        <p:spPr>
          <a:xfrm>
            <a:off x="4216130" y="4648380"/>
            <a:ext cx="3243621" cy="430910"/>
          </a:xfrm>
          <a:prstGeom prst="roundRect">
            <a:avLst>
              <a:gd name="adj" fmla="val 5000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effectLst>
                <a:outerShdw blurRad="50800" dist="38100" dir="5400000" algn="t" rotWithShape="0">
                  <a:prstClr val="black">
                    <a:alpha val="40000"/>
                  </a:prstClr>
                </a:outerShdw>
              </a:effectLst>
            </a:endParaRPr>
          </a:p>
        </p:txBody>
      </p:sp>
      <p:sp>
        <p:nvSpPr>
          <p:cNvPr id="7" name="矩形 6"/>
          <p:cNvSpPr/>
          <p:nvPr/>
        </p:nvSpPr>
        <p:spPr>
          <a:xfrm>
            <a:off x="2461895" y="2345055"/>
            <a:ext cx="8335645" cy="1198880"/>
          </a:xfrm>
          <a:prstGeom prst="rect">
            <a:avLst/>
          </a:prstGeom>
        </p:spPr>
        <p:txBody>
          <a:bodyPr wrap="square">
            <a:spAutoFit/>
          </a:bodyPr>
          <a:lstStyle/>
          <a:p>
            <a:pPr algn="ctr"/>
            <a:r>
              <a:rPr lang="zh-CN" altLang="en-US" sz="7200" b="1" dirty="0">
                <a:ln w="25400">
                  <a:solidFill>
                    <a:schemeClr val="bg1"/>
                  </a:solidFill>
                </a:ln>
                <a:solidFill>
                  <a:schemeClr val="bg1"/>
                </a:solidFill>
                <a:effectLst>
                  <a:outerShdw blurRad="63500" dist="50800" dir="5400000" algn="t" rotWithShape="0">
                    <a:prstClr val="black">
                      <a:alpha val="25000"/>
                    </a:prstClr>
                  </a:outerShdw>
                </a:effectLst>
                <a:latin typeface="方正兰亭粗黑_GBK" panose="02000000000000000000" pitchFamily="2" charset="-122"/>
                <a:ea typeface="方正兰亭粗黑_GBK" panose="02000000000000000000" pitchFamily="2" charset="-122"/>
                <a:cs typeface="+mn-ea"/>
              </a:rPr>
              <a:t>谢谢聆听</a:t>
            </a:r>
            <a:endParaRPr lang="zh-CN" altLang="en-US" sz="7200" b="1" dirty="0">
              <a:ln w="25400">
                <a:solidFill>
                  <a:schemeClr val="bg1"/>
                </a:solidFill>
              </a:ln>
              <a:solidFill>
                <a:schemeClr val="bg1"/>
              </a:solidFill>
              <a:effectLst>
                <a:outerShdw blurRad="63500" dist="50800" dir="5400000" algn="t" rotWithShape="0">
                  <a:prstClr val="black">
                    <a:alpha val="25000"/>
                  </a:prstClr>
                </a:outerShdw>
              </a:effectLst>
              <a:latin typeface="方正兰亭粗黑_GBK" panose="02000000000000000000" pitchFamily="2" charset="-122"/>
              <a:ea typeface="方正兰亭粗黑_GBK" panose="02000000000000000000" pitchFamily="2" charset="-122"/>
              <a:cs typeface="+mn-ea"/>
            </a:endParaRPr>
          </a:p>
        </p:txBody>
      </p:sp>
    </p:spTree>
    <p:custDataLst>
      <p:tags r:id="rId2"/>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fractur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250" fill="hold"/>
                                        <p:tgtEl>
                                          <p:spTgt spid="7"/>
                                        </p:tgtEl>
                                        <p:attrNameLst>
                                          <p:attrName>ppt_w</p:attrName>
                                        </p:attrNameLst>
                                      </p:cBhvr>
                                      <p:tavLst>
                                        <p:tav tm="0">
                                          <p:val>
                                            <p:fltVal val="0"/>
                                          </p:val>
                                        </p:tav>
                                        <p:tav tm="100000">
                                          <p:val>
                                            <p:strVal val="#ppt_w"/>
                                          </p:val>
                                        </p:tav>
                                      </p:tavLst>
                                    </p:anim>
                                    <p:anim calcmode="lin" valueType="num">
                                      <p:cBhvr>
                                        <p:cTn id="8" dur="1250" fill="hold"/>
                                        <p:tgtEl>
                                          <p:spTgt spid="7"/>
                                        </p:tgtEl>
                                        <p:attrNameLst>
                                          <p:attrName>ppt_h</p:attrName>
                                        </p:attrNameLst>
                                      </p:cBhvr>
                                      <p:tavLst>
                                        <p:tav tm="0">
                                          <p:val>
                                            <p:fltVal val="0"/>
                                          </p:val>
                                        </p:tav>
                                        <p:tav tm="100000">
                                          <p:val>
                                            <p:strVal val="#ppt_h"/>
                                          </p:val>
                                        </p:tav>
                                      </p:tavLst>
                                    </p:anim>
                                    <p:animEffect transition="in" filter="fade">
                                      <p:cBhvr>
                                        <p:cTn id="9"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101600" y="-88900"/>
            <a:ext cx="12458700" cy="7353300"/>
          </a:xfrm>
          <a:prstGeom prst="rect">
            <a:avLst/>
          </a:prstGeom>
        </p:spPr>
      </p:pic>
      <p:sp>
        <p:nvSpPr>
          <p:cNvPr id="29" name="Rectangle 5"/>
          <p:cNvSpPr>
            <a:spLocks noChangeArrowheads="1"/>
          </p:cNvSpPr>
          <p:nvPr/>
        </p:nvSpPr>
        <p:spPr bwMode="auto">
          <a:xfrm>
            <a:off x="2220424" y="3314592"/>
            <a:ext cx="8376772" cy="78079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lnSpc>
                <a:spcPct val="120000"/>
              </a:lnSpc>
            </a:pPr>
            <a:r>
              <a:rPr lang="zh-CN" altLang="en-US" sz="4000" b="1" spc="600" dirty="0">
                <a:ln cmpd="sng">
                  <a:noFill/>
                  <a:prstDash val="solid"/>
                </a:ln>
                <a:solidFill>
                  <a:schemeClr val="bg1"/>
                </a:solidFill>
                <a:latin typeface="微软雅黑" panose="020B0503020204020204" pitchFamily="34" charset="-122"/>
                <a:ea typeface="微软雅黑" panose="020B0503020204020204" pitchFamily="34" charset="-122"/>
              </a:rPr>
              <a:t>何为国家安全？</a:t>
            </a:r>
            <a:endParaRPr lang="zh-CN" altLang="en-US" sz="4000" b="1" spc="600" dirty="0">
              <a:ln cmpd="sng">
                <a:noFill/>
                <a:prstDash val="solid"/>
              </a:ln>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5642991" y="1770449"/>
            <a:ext cx="906017" cy="769441"/>
          </a:xfrm>
          <a:prstGeom prst="rect">
            <a:avLst/>
          </a:prstGeom>
        </p:spPr>
        <p:txBody>
          <a:bodyPr wrap="none">
            <a:spAutoFit/>
          </a:bodyPr>
          <a:lstStyle/>
          <a:p>
            <a:pPr algn="ctr"/>
            <a:r>
              <a:rPr lang="en-US" altLang="zh-CN" sz="4400" b="1" dirty="0">
                <a:solidFill>
                  <a:srgbClr val="FEFDFD"/>
                </a:solidFill>
                <a:latin typeface="方正兰亭粗黑_GBK" panose="02000000000000000000" pitchFamily="2" charset="-122"/>
                <a:ea typeface="方正兰亭粗黑_GBK" panose="02000000000000000000" pitchFamily="2" charset="-122"/>
              </a:rPr>
              <a:t>01</a:t>
            </a:r>
            <a:endParaRPr lang="zh-CN" altLang="en-US" sz="4400" b="1" dirty="0">
              <a:solidFill>
                <a:srgbClr val="FEFDFD"/>
              </a:solidFill>
              <a:latin typeface="方正兰亭粗黑_GBK" panose="02000000000000000000" pitchFamily="2" charset="-122"/>
              <a:ea typeface="方正兰亭粗黑_GBK" panose="02000000000000000000"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ppt_w</p:attrName>
                                        </p:attrNameLst>
                                      </p:cBhvr>
                                      <p:tavLst>
                                        <p:tav tm="0">
                                          <p:val>
                                            <p:fltVal val="0"/>
                                          </p:val>
                                        </p:tav>
                                        <p:tav tm="100000">
                                          <p:val>
                                            <p:strVal val="#ppt_w"/>
                                          </p:val>
                                        </p:tav>
                                      </p:tavLst>
                                    </p:anim>
                                    <p:anim calcmode="lin" valueType="num">
                                      <p:cBhvr>
                                        <p:cTn id="14" dur="500" fill="hold"/>
                                        <p:tgtEl>
                                          <p:spTgt spid="43"/>
                                        </p:tgtEl>
                                        <p:attrNameLst>
                                          <p:attrName>ppt_h</p:attrName>
                                        </p:attrNameLst>
                                      </p:cBhvr>
                                      <p:tavLst>
                                        <p:tav tm="0">
                                          <p:val>
                                            <p:fltVal val="0"/>
                                          </p:val>
                                        </p:tav>
                                        <p:tav tm="100000">
                                          <p:val>
                                            <p:strVal val="#ppt_h"/>
                                          </p:val>
                                        </p:tav>
                                      </p:tavLst>
                                    </p:anim>
                                    <p:animEffect transition="in" filter="fade">
                                      <p:cBhvr>
                                        <p:cTn id="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101600" y="-88900"/>
            <a:ext cx="12458700" cy="7353300"/>
          </a:xfrm>
          <a:prstGeom prst="rect">
            <a:avLst/>
          </a:prstGeom>
        </p:spPr>
      </p:pic>
      <p:sp>
        <p:nvSpPr>
          <p:cNvPr id="3" name="Rectangle 5"/>
          <p:cNvSpPr>
            <a:spLocks noChangeArrowheads="1"/>
          </p:cNvSpPr>
          <p:nvPr/>
        </p:nvSpPr>
        <p:spPr bwMode="auto">
          <a:xfrm>
            <a:off x="4599629" y="1622829"/>
            <a:ext cx="6584996"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rPr>
              <a:t>全民国家安全教育日</a:t>
            </a:r>
            <a:endPar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sp>
        <p:nvSpPr>
          <p:cNvPr id="4" name="矩形 3"/>
          <p:cNvSpPr/>
          <p:nvPr/>
        </p:nvSpPr>
        <p:spPr>
          <a:xfrm>
            <a:off x="4599629" y="3174044"/>
            <a:ext cx="6226026" cy="1653786"/>
          </a:xfrm>
          <a:prstGeom prst="rect">
            <a:avLst/>
          </a:prstGeom>
          <a:noFill/>
        </p:spPr>
        <p:txBody>
          <a:bodyPr wrap="square" rtlCol="0">
            <a:spAutoFit/>
          </a:bodyPr>
          <a:lstStyle/>
          <a:p>
            <a:pPr>
              <a:lnSpc>
                <a:spcPct val="130000"/>
              </a:lnSpc>
              <a:spcBef>
                <a:spcPts val="600"/>
              </a:spcBef>
            </a:pPr>
            <a:r>
              <a:rPr lang="en-US" altLang="zh-CN" sz="2000" b="1" dirty="0">
                <a:solidFill>
                  <a:schemeClr val="bg1"/>
                </a:solidFill>
                <a:latin typeface="微软雅黑" panose="020B0503020204020204" pitchFamily="34" charset="-122"/>
                <a:ea typeface="微软雅黑" panose="020B0503020204020204" pitchFamily="34" charset="-122"/>
                <a:cs typeface="+mn-ea"/>
              </a:rPr>
              <a:t>2015</a:t>
            </a:r>
            <a:r>
              <a:rPr lang="zh-CN" altLang="zh-CN" sz="2000" b="1" dirty="0">
                <a:solidFill>
                  <a:schemeClr val="bg1"/>
                </a:solidFill>
                <a:latin typeface="微软雅黑" panose="020B0503020204020204" pitchFamily="34" charset="-122"/>
                <a:ea typeface="微软雅黑" panose="020B0503020204020204" pitchFamily="34" charset="-122"/>
                <a:cs typeface="+mn-ea"/>
              </a:rPr>
              <a:t>年</a:t>
            </a:r>
            <a:r>
              <a:rPr lang="en-US" altLang="zh-CN" sz="2000" b="1" dirty="0">
                <a:solidFill>
                  <a:schemeClr val="bg1"/>
                </a:solidFill>
                <a:latin typeface="微软雅黑" panose="020B0503020204020204" pitchFamily="34" charset="-122"/>
                <a:ea typeface="微软雅黑" panose="020B0503020204020204" pitchFamily="34" charset="-122"/>
                <a:cs typeface="+mn-ea"/>
              </a:rPr>
              <a:t>7</a:t>
            </a:r>
            <a:r>
              <a:rPr lang="zh-CN" altLang="zh-CN" sz="2000" b="1" dirty="0">
                <a:solidFill>
                  <a:schemeClr val="bg1"/>
                </a:solidFill>
                <a:latin typeface="微软雅黑" panose="020B0503020204020204" pitchFamily="34" charset="-122"/>
                <a:ea typeface="微软雅黑" panose="020B0503020204020204" pitchFamily="34" charset="-122"/>
                <a:cs typeface="+mn-ea"/>
              </a:rPr>
              <a:t>月</a:t>
            </a:r>
            <a:r>
              <a:rPr lang="en-US" altLang="zh-CN" sz="2000" b="1" dirty="0">
                <a:solidFill>
                  <a:schemeClr val="bg1"/>
                </a:solidFill>
                <a:latin typeface="微软雅黑" panose="020B0503020204020204" pitchFamily="34" charset="-122"/>
                <a:ea typeface="微软雅黑" panose="020B0503020204020204" pitchFamily="34" charset="-122"/>
                <a:cs typeface="+mn-ea"/>
              </a:rPr>
              <a:t>1</a:t>
            </a:r>
            <a:r>
              <a:rPr lang="zh-CN" altLang="zh-CN" sz="2000" b="1" dirty="0">
                <a:solidFill>
                  <a:schemeClr val="bg1"/>
                </a:solidFill>
                <a:latin typeface="微软雅黑" panose="020B0503020204020204" pitchFamily="34" charset="-122"/>
                <a:ea typeface="微软雅黑" panose="020B0503020204020204" pitchFamily="34" charset="-122"/>
                <a:cs typeface="+mn-ea"/>
              </a:rPr>
              <a:t>日</a:t>
            </a:r>
            <a:r>
              <a:rPr lang="zh-CN" altLang="zh-CN" sz="2000" dirty="0">
                <a:solidFill>
                  <a:schemeClr val="bg1"/>
                </a:solidFill>
                <a:latin typeface="微软雅黑" panose="020B0503020204020204" pitchFamily="34" charset="-122"/>
                <a:ea typeface="微软雅黑" panose="020B0503020204020204" pitchFamily="34" charset="-122"/>
                <a:cs typeface="+mn-ea"/>
              </a:rPr>
              <a:t>，第十二届全国人民代表大会常务委员会第十五次会议通过了</a:t>
            </a:r>
            <a:r>
              <a:rPr lang="zh-CN" altLang="zh-CN" sz="2000" b="1" dirty="0">
                <a:solidFill>
                  <a:schemeClr val="bg1"/>
                </a:solidFill>
                <a:latin typeface="微软雅黑" panose="020B0503020204020204" pitchFamily="34" charset="-122"/>
                <a:ea typeface="微软雅黑" panose="020B0503020204020204" pitchFamily="34" charset="-122"/>
                <a:cs typeface="+mn-ea"/>
              </a:rPr>
              <a:t>《中华人民共和国国家安全法》</a:t>
            </a:r>
            <a:r>
              <a:rPr lang="zh-CN" altLang="zh-CN" sz="2000" dirty="0">
                <a:solidFill>
                  <a:schemeClr val="bg1"/>
                </a:solidFill>
                <a:latin typeface="微软雅黑" panose="020B0503020204020204" pitchFamily="34" charset="-122"/>
                <a:ea typeface="微软雅黑" panose="020B0503020204020204" pitchFamily="34" charset="-122"/>
                <a:cs typeface="+mn-ea"/>
              </a:rPr>
              <a:t>， 该法自公布之日起施行。国家安全法第</a:t>
            </a:r>
            <a:r>
              <a:rPr lang="en-US" altLang="zh-CN" sz="2000" dirty="0">
                <a:solidFill>
                  <a:schemeClr val="bg1"/>
                </a:solidFill>
                <a:latin typeface="微软雅黑" panose="020B0503020204020204" pitchFamily="34" charset="-122"/>
                <a:ea typeface="微软雅黑" panose="020B0503020204020204" pitchFamily="34" charset="-122"/>
                <a:cs typeface="+mn-ea"/>
              </a:rPr>
              <a:t>14</a:t>
            </a:r>
            <a:r>
              <a:rPr lang="zh-CN" altLang="zh-CN" sz="2000" dirty="0">
                <a:solidFill>
                  <a:schemeClr val="bg1"/>
                </a:solidFill>
                <a:latin typeface="微软雅黑" panose="020B0503020204020204" pitchFamily="34" charset="-122"/>
                <a:ea typeface="微软雅黑" panose="020B0503020204020204" pitchFamily="34" charset="-122"/>
                <a:cs typeface="+mn-ea"/>
              </a:rPr>
              <a:t>条规定：每年</a:t>
            </a:r>
            <a:r>
              <a:rPr lang="en-US" altLang="zh-CN" sz="2000" b="1" dirty="0">
                <a:solidFill>
                  <a:schemeClr val="bg1"/>
                </a:solidFill>
                <a:latin typeface="微软雅黑" panose="020B0503020204020204" pitchFamily="34" charset="-122"/>
                <a:ea typeface="微软雅黑" panose="020B0503020204020204" pitchFamily="34" charset="-122"/>
                <a:cs typeface="+mn-ea"/>
              </a:rPr>
              <a:t>4</a:t>
            </a:r>
            <a:r>
              <a:rPr lang="zh-CN" altLang="zh-CN" sz="2000" b="1" dirty="0">
                <a:solidFill>
                  <a:schemeClr val="bg1"/>
                </a:solidFill>
                <a:latin typeface="微软雅黑" panose="020B0503020204020204" pitchFamily="34" charset="-122"/>
                <a:ea typeface="微软雅黑" panose="020B0503020204020204" pitchFamily="34" charset="-122"/>
                <a:cs typeface="+mn-ea"/>
              </a:rPr>
              <a:t>月</a:t>
            </a:r>
            <a:r>
              <a:rPr lang="en-US" altLang="zh-CN" sz="2000" b="1" dirty="0">
                <a:solidFill>
                  <a:schemeClr val="bg1"/>
                </a:solidFill>
                <a:latin typeface="微软雅黑" panose="020B0503020204020204" pitchFamily="34" charset="-122"/>
                <a:ea typeface="微软雅黑" panose="020B0503020204020204" pitchFamily="34" charset="-122"/>
                <a:cs typeface="+mn-ea"/>
              </a:rPr>
              <a:t>15</a:t>
            </a:r>
            <a:r>
              <a:rPr lang="zh-CN" altLang="zh-CN" sz="2000" b="1" dirty="0">
                <a:solidFill>
                  <a:schemeClr val="bg1"/>
                </a:solidFill>
                <a:latin typeface="微软雅黑" panose="020B0503020204020204" pitchFamily="34" charset="-122"/>
                <a:ea typeface="微软雅黑" panose="020B0503020204020204" pitchFamily="34" charset="-122"/>
                <a:cs typeface="+mn-ea"/>
              </a:rPr>
              <a:t>日</a:t>
            </a:r>
            <a:r>
              <a:rPr lang="zh-CN" altLang="zh-CN" sz="2000" dirty="0">
                <a:solidFill>
                  <a:schemeClr val="bg1"/>
                </a:solidFill>
                <a:latin typeface="微软雅黑" panose="020B0503020204020204" pitchFamily="34" charset="-122"/>
                <a:ea typeface="微软雅黑" panose="020B0503020204020204" pitchFamily="34" charset="-122"/>
                <a:cs typeface="+mn-ea"/>
              </a:rPr>
              <a:t>为全民国家安全教育日。</a:t>
            </a:r>
            <a:endParaRPr lang="zh-CN" altLang="zh-CN" sz="2000" dirty="0">
              <a:solidFill>
                <a:schemeClr val="bg1"/>
              </a:solidFill>
              <a:latin typeface="微软雅黑" panose="020B0503020204020204" pitchFamily="34" charset="-122"/>
              <a:ea typeface="微软雅黑" panose="020B0503020204020204" pitchFamily="34" charset="-122"/>
              <a:cs typeface="+mn-ea"/>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b="1041"/>
          <a:stretch>
            <a:fillRect/>
          </a:stretch>
        </p:blipFill>
        <p:spPr>
          <a:xfrm>
            <a:off x="1597572" y="2632127"/>
            <a:ext cx="1848354" cy="258227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3400" advClick="0" advTm="0">
        <p14:revea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101600" y="-88900"/>
            <a:ext cx="12458700" cy="7353300"/>
          </a:xfrm>
          <a:prstGeom prst="rect">
            <a:avLst/>
          </a:prstGeom>
        </p:spPr>
      </p:pic>
      <p:sp>
        <p:nvSpPr>
          <p:cNvPr id="3" name="Rectangle 5"/>
          <p:cNvSpPr>
            <a:spLocks noChangeArrowheads="1"/>
          </p:cNvSpPr>
          <p:nvPr/>
        </p:nvSpPr>
        <p:spPr bwMode="auto">
          <a:xfrm>
            <a:off x="4599629" y="1622829"/>
            <a:ext cx="6584996" cy="132343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rPr>
              <a:t>什么是国家安全？</a:t>
            </a:r>
            <a:endPar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a:p>
            <a:pPr lvl="0"/>
            <a:endPar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9248" y="2711669"/>
            <a:ext cx="2175428" cy="2259985"/>
          </a:xfrm>
          <a:prstGeom prst="rect">
            <a:avLst/>
          </a:prstGeom>
        </p:spPr>
      </p:pic>
      <p:sp>
        <p:nvSpPr>
          <p:cNvPr id="8" name="矩形 7"/>
          <p:cNvSpPr/>
          <p:nvPr/>
        </p:nvSpPr>
        <p:spPr>
          <a:xfrm>
            <a:off x="4344857" y="2711669"/>
            <a:ext cx="7094539" cy="2445541"/>
          </a:xfrm>
          <a:prstGeom prst="rect">
            <a:avLst/>
          </a:prstGeom>
        </p:spPr>
        <p:txBody>
          <a:bodyPr wrap="square">
            <a:spAutoFit/>
          </a:bodyPr>
          <a:lstStyle/>
          <a:p>
            <a:pPr>
              <a:lnSpc>
                <a:spcPct val="130000"/>
              </a:lnSpc>
            </a:pPr>
            <a:r>
              <a:rPr lang="zh-CN" altLang="en-US" sz="2400" b="1" kern="0" dirty="0">
                <a:solidFill>
                  <a:schemeClr val="bg1"/>
                </a:solidFill>
                <a:latin typeface="Arial" panose="020B0604020202020204" pitchFamily="34" charset="0"/>
                <a:ea typeface="微软雅黑" panose="020B0503020204020204" pitchFamily="34" charset="-122"/>
                <a:cs typeface="+mn-ea"/>
              </a:rPr>
              <a:t>根据</a:t>
            </a:r>
            <a:r>
              <a:rPr lang="en-US" altLang="zh-CN" sz="2400" b="1" kern="0" dirty="0">
                <a:solidFill>
                  <a:schemeClr val="bg1"/>
                </a:solidFill>
                <a:latin typeface="Arial" panose="020B0604020202020204" pitchFamily="34" charset="0"/>
                <a:ea typeface="微软雅黑" panose="020B0503020204020204" pitchFamily="34" charset="-122"/>
                <a:cs typeface="+mn-ea"/>
              </a:rPr>
              <a:t>《</a:t>
            </a:r>
            <a:r>
              <a:rPr lang="zh-CN" altLang="en-US" sz="2400" b="1" kern="0" dirty="0">
                <a:solidFill>
                  <a:schemeClr val="bg1"/>
                </a:solidFill>
                <a:latin typeface="Arial" panose="020B0604020202020204" pitchFamily="34" charset="0"/>
                <a:ea typeface="微软雅黑" panose="020B0503020204020204" pitchFamily="34" charset="-122"/>
                <a:cs typeface="+mn-ea"/>
              </a:rPr>
              <a:t>国家安全法</a:t>
            </a:r>
            <a:r>
              <a:rPr lang="en-US" altLang="zh-CN" sz="2400" b="1" kern="0" dirty="0">
                <a:solidFill>
                  <a:schemeClr val="bg1"/>
                </a:solidFill>
                <a:latin typeface="Arial" panose="020B0604020202020204" pitchFamily="34" charset="0"/>
                <a:ea typeface="微软雅黑" panose="020B0503020204020204" pitchFamily="34" charset="-122"/>
                <a:cs typeface="+mn-ea"/>
              </a:rPr>
              <a:t>》</a:t>
            </a:r>
            <a:r>
              <a:rPr lang="zh-CN" altLang="en-US" sz="2400" b="1" kern="0" dirty="0">
                <a:solidFill>
                  <a:schemeClr val="bg1"/>
                </a:solidFill>
                <a:latin typeface="Arial" panose="020B0604020202020204" pitchFamily="34" charset="0"/>
                <a:ea typeface="微软雅黑" panose="020B0503020204020204" pitchFamily="34" charset="-122"/>
                <a:cs typeface="+mn-ea"/>
              </a:rPr>
              <a:t>第</a:t>
            </a:r>
            <a:r>
              <a:rPr lang="en-US" altLang="zh-CN" sz="2400" b="1" kern="0" dirty="0">
                <a:solidFill>
                  <a:schemeClr val="bg1"/>
                </a:solidFill>
                <a:latin typeface="Arial" panose="020B0604020202020204" pitchFamily="34" charset="0"/>
                <a:ea typeface="微软雅黑" panose="020B0503020204020204" pitchFamily="34" charset="-122"/>
                <a:cs typeface="+mn-ea"/>
              </a:rPr>
              <a:t>2</a:t>
            </a:r>
            <a:r>
              <a:rPr lang="zh-CN" altLang="en-US" sz="2400" b="1" kern="0" dirty="0">
                <a:solidFill>
                  <a:schemeClr val="bg1"/>
                </a:solidFill>
                <a:latin typeface="Arial" panose="020B0604020202020204" pitchFamily="34" charset="0"/>
                <a:ea typeface="微软雅黑" panose="020B0503020204020204" pitchFamily="34" charset="-122"/>
                <a:cs typeface="+mn-ea"/>
              </a:rPr>
              <a:t>条规定，国家安全是指国家政权、主权、统一和领土完整、人民福祉、经济社会可持续发展和国家其他重大利益相对处于没有危险和不受内外威胁的状态，以及保障持续安全状态的能力。</a:t>
            </a:r>
            <a:endParaRPr lang="zh-CN" altLang="en-US" sz="2400" b="1" kern="0" dirty="0">
              <a:solidFill>
                <a:schemeClr val="bg1"/>
              </a:solidFill>
              <a:latin typeface="Arial" panose="020B0604020202020204" pitchFamily="34" charset="0"/>
              <a:ea typeface="微软雅黑" panose="020B0503020204020204" pitchFamily="34" charset="-122"/>
              <a:cs typeface="+mn-ea"/>
            </a:endParaRPr>
          </a:p>
        </p:txBody>
      </p:sp>
    </p:spTree>
    <p:custDataLst>
      <p:tags r:id="rId3"/>
    </p:custData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1000"/>
                            </p:stCondLst>
                            <p:childTnLst>
                              <p:par>
                                <p:cTn id="11" presetID="14" presetClass="entr" presetSubtype="1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0" y="-88900"/>
            <a:ext cx="12458700" cy="7353300"/>
          </a:xfrm>
          <a:prstGeom prst="rect">
            <a:avLst/>
          </a:prstGeom>
        </p:spPr>
      </p:pic>
      <p:sp>
        <p:nvSpPr>
          <p:cNvPr id="4" name="Rectangle 5"/>
          <p:cNvSpPr>
            <a:spLocks noChangeArrowheads="1"/>
          </p:cNvSpPr>
          <p:nvPr/>
        </p:nvSpPr>
        <p:spPr bwMode="auto">
          <a:xfrm>
            <a:off x="4347381" y="1265477"/>
            <a:ext cx="6584996"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rPr>
              <a:t>国家安全包括哪些方面？</a:t>
            </a:r>
            <a:endPar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sp>
        <p:nvSpPr>
          <p:cNvPr id="7" name="矩形 6"/>
          <p:cNvSpPr/>
          <p:nvPr/>
        </p:nvSpPr>
        <p:spPr>
          <a:xfrm>
            <a:off x="1294114" y="4659626"/>
            <a:ext cx="9870472" cy="1292662"/>
          </a:xfrm>
          <a:prstGeom prst="rect">
            <a:avLst/>
          </a:prstGeom>
          <a:noFill/>
        </p:spPr>
        <p:txBody>
          <a:bodyPr wrap="square" rtlCol="0">
            <a:spAutoFit/>
          </a:bodyPr>
          <a:lstStyle/>
          <a:p>
            <a:pPr algn="just">
              <a:lnSpc>
                <a:spcPct val="130000"/>
              </a:lnSpc>
              <a:spcBef>
                <a:spcPts val="600"/>
              </a:spcBef>
            </a:pPr>
            <a:r>
              <a:rPr lang="zh-CN" altLang="en-US" sz="2000" dirty="0">
                <a:solidFill>
                  <a:schemeClr val="bg1"/>
                </a:solidFill>
                <a:latin typeface="微软雅黑" panose="020B0503020204020204" pitchFamily="34" charset="-122"/>
                <a:ea typeface="微软雅黑" panose="020B0503020204020204" pitchFamily="34" charset="-122"/>
                <a:cs typeface="+mn-ea"/>
              </a:rPr>
              <a:t>为了体现总体国家安全观的要求，</a:t>
            </a:r>
            <a:r>
              <a:rPr lang="en-US" altLang="zh-CN" sz="2000" dirty="0">
                <a:solidFill>
                  <a:schemeClr val="bg1"/>
                </a:solidFill>
                <a:latin typeface="微软雅黑" panose="020B0503020204020204" pitchFamily="34" charset="-122"/>
                <a:ea typeface="微软雅黑" panose="020B0503020204020204" pitchFamily="34" charset="-122"/>
                <a:cs typeface="+mn-ea"/>
              </a:rPr>
              <a:t>《</a:t>
            </a:r>
            <a:r>
              <a:rPr lang="zh-CN" altLang="en-US" sz="2000" dirty="0">
                <a:solidFill>
                  <a:schemeClr val="bg1"/>
                </a:solidFill>
                <a:latin typeface="微软雅黑" panose="020B0503020204020204" pitchFamily="34" charset="-122"/>
                <a:ea typeface="微软雅黑" panose="020B0503020204020204" pitchFamily="34" charset="-122"/>
                <a:cs typeface="+mn-ea"/>
              </a:rPr>
              <a:t>中华人民共和国国家安全法</a:t>
            </a:r>
            <a:r>
              <a:rPr lang="en-US" altLang="zh-CN" sz="2000" dirty="0">
                <a:solidFill>
                  <a:schemeClr val="bg1"/>
                </a:solidFill>
                <a:latin typeface="微软雅黑" panose="020B0503020204020204" pitchFamily="34" charset="-122"/>
                <a:ea typeface="微软雅黑" panose="020B0503020204020204" pitchFamily="34" charset="-122"/>
                <a:cs typeface="+mn-ea"/>
              </a:rPr>
              <a:t>》</a:t>
            </a:r>
            <a:r>
              <a:rPr lang="zh-CN" altLang="en-US" sz="2000" dirty="0">
                <a:solidFill>
                  <a:schemeClr val="bg1"/>
                </a:solidFill>
                <a:latin typeface="微软雅黑" panose="020B0503020204020204" pitchFamily="34" charset="-122"/>
                <a:ea typeface="微软雅黑" panose="020B0503020204020204" pitchFamily="34" charset="-122"/>
                <a:cs typeface="+mn-ea"/>
              </a:rPr>
              <a:t>从政治安全、国土安全、军事安全、经济安全、文化安全、社会安全、科技安全、信息安全、生态安全、资源安全、核安全等</a:t>
            </a:r>
            <a:r>
              <a:rPr lang="en-US" altLang="zh-CN" sz="2000" dirty="0">
                <a:solidFill>
                  <a:schemeClr val="bg1"/>
                </a:solidFill>
                <a:latin typeface="微软雅黑" panose="020B0503020204020204" pitchFamily="34" charset="-122"/>
                <a:ea typeface="微软雅黑" panose="020B0503020204020204" pitchFamily="34" charset="-122"/>
                <a:cs typeface="+mn-ea"/>
              </a:rPr>
              <a:t>11</a:t>
            </a:r>
            <a:r>
              <a:rPr lang="zh-CN" altLang="en-US" sz="2000" dirty="0">
                <a:solidFill>
                  <a:schemeClr val="bg1"/>
                </a:solidFill>
                <a:latin typeface="微软雅黑" panose="020B0503020204020204" pitchFamily="34" charset="-122"/>
                <a:ea typeface="微软雅黑" panose="020B0503020204020204" pitchFamily="34" charset="-122"/>
                <a:cs typeface="+mn-ea"/>
              </a:rPr>
              <a:t>个领域 对国家安全任务进行了明确。</a:t>
            </a:r>
            <a:endParaRPr lang="zh-CN" altLang="zh-CN" sz="2000" dirty="0">
              <a:solidFill>
                <a:schemeClr val="bg1"/>
              </a:solidFill>
              <a:latin typeface="微软雅黑" panose="020B0503020204020204" pitchFamily="34" charset="-122"/>
              <a:ea typeface="微软雅黑" panose="020B0503020204020204" pitchFamily="34" charset="-122"/>
              <a:cs typeface="+mn-ea"/>
            </a:endParaRPr>
          </a:p>
        </p:txBody>
      </p:sp>
      <p:sp>
        <p:nvSpPr>
          <p:cNvPr id="8" name="圆角矩形 4"/>
          <p:cNvSpPr/>
          <p:nvPr/>
        </p:nvSpPr>
        <p:spPr>
          <a:xfrm>
            <a:off x="1568149" y="2241682"/>
            <a:ext cx="1989137" cy="574675"/>
          </a:xfrm>
          <a:prstGeom prst="roundRect">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latin typeface="微软雅黑" panose="020B0503020204020204" pitchFamily="34" charset="-122"/>
                <a:ea typeface="微软雅黑" panose="020B0503020204020204" pitchFamily="34" charset="-122"/>
                <a:cs typeface="+mn-ea"/>
              </a:rPr>
              <a:t>政治安全</a:t>
            </a:r>
            <a:endParaRPr lang="zh-CN" altLang="en-US" sz="2400" b="1" spc="300" dirty="0"/>
          </a:p>
        </p:txBody>
      </p:sp>
      <p:sp>
        <p:nvSpPr>
          <p:cNvPr id="9" name="圆角矩形 6"/>
          <p:cNvSpPr/>
          <p:nvPr/>
        </p:nvSpPr>
        <p:spPr>
          <a:xfrm>
            <a:off x="4103916" y="2241682"/>
            <a:ext cx="1989137" cy="574675"/>
          </a:xfrm>
          <a:prstGeom prst="roundRect">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latin typeface="微软雅黑" panose="020B0503020204020204" pitchFamily="34" charset="-122"/>
                <a:ea typeface="微软雅黑" panose="020B0503020204020204" pitchFamily="34" charset="-122"/>
                <a:cs typeface="+mn-ea"/>
              </a:rPr>
              <a:t>国土安全</a:t>
            </a:r>
            <a:endParaRPr lang="zh-CN" altLang="en-US" sz="2400" b="1" spc="300" dirty="0"/>
          </a:p>
        </p:txBody>
      </p:sp>
      <p:sp>
        <p:nvSpPr>
          <p:cNvPr id="10" name="圆角矩形 9"/>
          <p:cNvSpPr/>
          <p:nvPr/>
        </p:nvSpPr>
        <p:spPr>
          <a:xfrm>
            <a:off x="6639683" y="2241682"/>
            <a:ext cx="1989137" cy="574675"/>
          </a:xfrm>
          <a:prstGeom prst="roundRect">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latin typeface="微软雅黑" panose="020B0503020204020204" pitchFamily="34" charset="-122"/>
                <a:ea typeface="微软雅黑" panose="020B0503020204020204" pitchFamily="34" charset="-122"/>
                <a:cs typeface="+mn-ea"/>
              </a:rPr>
              <a:t>军事安全</a:t>
            </a:r>
            <a:endParaRPr lang="zh-CN" altLang="en-US" sz="2400" b="1" spc="300" dirty="0"/>
          </a:p>
        </p:txBody>
      </p:sp>
      <p:sp>
        <p:nvSpPr>
          <p:cNvPr id="11" name="圆角矩形 10"/>
          <p:cNvSpPr/>
          <p:nvPr/>
        </p:nvSpPr>
        <p:spPr>
          <a:xfrm>
            <a:off x="9175449" y="2241682"/>
            <a:ext cx="1989137" cy="574675"/>
          </a:xfrm>
          <a:prstGeom prst="roundRect">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latin typeface="微软雅黑" panose="020B0503020204020204" pitchFamily="34" charset="-122"/>
                <a:ea typeface="微软雅黑" panose="020B0503020204020204" pitchFamily="34" charset="-122"/>
                <a:cs typeface="+mn-ea"/>
              </a:rPr>
              <a:t>经济安全</a:t>
            </a:r>
            <a:endParaRPr lang="zh-CN" altLang="en-US" sz="2400" b="1" spc="300" dirty="0"/>
          </a:p>
        </p:txBody>
      </p:sp>
      <p:sp>
        <p:nvSpPr>
          <p:cNvPr id="12" name="圆角矩形 12"/>
          <p:cNvSpPr/>
          <p:nvPr/>
        </p:nvSpPr>
        <p:spPr>
          <a:xfrm>
            <a:off x="1568148" y="2996101"/>
            <a:ext cx="1989137" cy="574675"/>
          </a:xfrm>
          <a:prstGeom prst="roundRect">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latin typeface="微软雅黑" panose="020B0503020204020204" pitchFamily="34" charset="-122"/>
                <a:ea typeface="微软雅黑" panose="020B0503020204020204" pitchFamily="34" charset="-122"/>
                <a:cs typeface="+mn-ea"/>
              </a:rPr>
              <a:t>文化安全</a:t>
            </a:r>
            <a:endParaRPr lang="zh-CN" altLang="en-US" sz="2400" b="1" spc="300" dirty="0"/>
          </a:p>
        </p:txBody>
      </p:sp>
      <p:sp>
        <p:nvSpPr>
          <p:cNvPr id="13" name="圆角矩形 13"/>
          <p:cNvSpPr/>
          <p:nvPr/>
        </p:nvSpPr>
        <p:spPr>
          <a:xfrm>
            <a:off x="4103915" y="3020602"/>
            <a:ext cx="1989137" cy="574675"/>
          </a:xfrm>
          <a:prstGeom prst="roundRect">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latin typeface="微软雅黑" panose="020B0503020204020204" pitchFamily="34" charset="-122"/>
                <a:ea typeface="微软雅黑" panose="020B0503020204020204" pitchFamily="34" charset="-122"/>
                <a:cs typeface="+mn-ea"/>
              </a:rPr>
              <a:t>社会安全</a:t>
            </a:r>
            <a:endParaRPr lang="zh-CN" altLang="en-US" sz="2400" b="1" spc="300" dirty="0"/>
          </a:p>
        </p:txBody>
      </p:sp>
      <p:sp>
        <p:nvSpPr>
          <p:cNvPr id="14" name="圆角矩形 15"/>
          <p:cNvSpPr/>
          <p:nvPr/>
        </p:nvSpPr>
        <p:spPr>
          <a:xfrm>
            <a:off x="6639682" y="3016066"/>
            <a:ext cx="1989137" cy="574675"/>
          </a:xfrm>
          <a:prstGeom prst="roundRect">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latin typeface="微软雅黑" panose="020B0503020204020204" pitchFamily="34" charset="-122"/>
                <a:ea typeface="微软雅黑" panose="020B0503020204020204" pitchFamily="34" charset="-122"/>
                <a:cs typeface="+mn-ea"/>
              </a:rPr>
              <a:t>科技安全</a:t>
            </a:r>
            <a:endParaRPr lang="zh-CN" altLang="en-US" sz="2400" b="1" spc="300" dirty="0"/>
          </a:p>
        </p:txBody>
      </p:sp>
      <p:sp>
        <p:nvSpPr>
          <p:cNvPr id="15" name="圆角矩形 16"/>
          <p:cNvSpPr/>
          <p:nvPr/>
        </p:nvSpPr>
        <p:spPr>
          <a:xfrm>
            <a:off x="9175449" y="3016066"/>
            <a:ext cx="1989137" cy="574675"/>
          </a:xfrm>
          <a:prstGeom prst="roundRect">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latin typeface="微软雅黑" panose="020B0503020204020204" pitchFamily="34" charset="-122"/>
                <a:ea typeface="微软雅黑" panose="020B0503020204020204" pitchFamily="34" charset="-122"/>
                <a:cs typeface="+mn-ea"/>
              </a:rPr>
              <a:t>信息安全</a:t>
            </a:r>
            <a:endParaRPr lang="zh-CN" altLang="en-US" sz="2400" b="1" spc="300" dirty="0"/>
          </a:p>
        </p:txBody>
      </p:sp>
      <p:sp>
        <p:nvSpPr>
          <p:cNvPr id="16" name="圆角矩形 18"/>
          <p:cNvSpPr/>
          <p:nvPr/>
        </p:nvSpPr>
        <p:spPr>
          <a:xfrm>
            <a:off x="1568147" y="3816631"/>
            <a:ext cx="1989137" cy="574675"/>
          </a:xfrm>
          <a:prstGeom prst="roundRect">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latin typeface="微软雅黑" panose="020B0503020204020204" pitchFamily="34" charset="-122"/>
                <a:ea typeface="微软雅黑" panose="020B0503020204020204" pitchFamily="34" charset="-122"/>
                <a:cs typeface="+mn-ea"/>
              </a:rPr>
              <a:t>生态安全</a:t>
            </a:r>
            <a:endParaRPr lang="zh-CN" altLang="en-US" sz="2400" b="1" spc="300" dirty="0"/>
          </a:p>
        </p:txBody>
      </p:sp>
      <p:sp>
        <p:nvSpPr>
          <p:cNvPr id="17" name="圆角矩形 19"/>
          <p:cNvSpPr/>
          <p:nvPr/>
        </p:nvSpPr>
        <p:spPr>
          <a:xfrm>
            <a:off x="4103915" y="3816631"/>
            <a:ext cx="1989137" cy="574675"/>
          </a:xfrm>
          <a:prstGeom prst="roundRect">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latin typeface="微软雅黑" panose="020B0503020204020204" pitchFamily="34" charset="-122"/>
                <a:ea typeface="微软雅黑" panose="020B0503020204020204" pitchFamily="34" charset="-122"/>
                <a:cs typeface="+mn-ea"/>
              </a:rPr>
              <a:t>资源安全</a:t>
            </a:r>
            <a:endParaRPr lang="zh-CN" altLang="en-US" sz="2400" b="1" spc="300" dirty="0"/>
          </a:p>
        </p:txBody>
      </p:sp>
      <p:sp>
        <p:nvSpPr>
          <p:cNvPr id="18" name="圆角矩形 22"/>
          <p:cNvSpPr/>
          <p:nvPr/>
        </p:nvSpPr>
        <p:spPr>
          <a:xfrm>
            <a:off x="6639682" y="3816631"/>
            <a:ext cx="1989137" cy="574675"/>
          </a:xfrm>
          <a:prstGeom prst="roundRect">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dirty="0">
                <a:latin typeface="微软雅黑" panose="020B0503020204020204" pitchFamily="34" charset="-122"/>
                <a:ea typeface="微软雅黑" panose="020B0503020204020204" pitchFamily="34" charset="-122"/>
                <a:cs typeface="+mn-ea"/>
              </a:rPr>
              <a:t>核安全</a:t>
            </a:r>
            <a:endParaRPr lang="zh-CN" altLang="en-US" sz="2400" b="1" spc="300" dirty="0"/>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advClick="0" advTm="0">
        <p14:prism isInverted="1" isContent="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500" fill="hold"/>
                                        <p:tgtEl>
                                          <p:spTgt spid="17"/>
                                        </p:tgtEl>
                                        <p:attrNameLst>
                                          <p:attrName>ppt_w</p:attrName>
                                        </p:attrNameLst>
                                      </p:cBhvr>
                                      <p:tavLst>
                                        <p:tav tm="0">
                                          <p:val>
                                            <p:fltVal val="0"/>
                                          </p:val>
                                        </p:tav>
                                        <p:tav tm="100000">
                                          <p:val>
                                            <p:strVal val="#ppt_w"/>
                                          </p:val>
                                        </p:tav>
                                      </p:tavLst>
                                    </p:anim>
                                    <p:anim calcmode="lin" valueType="num">
                                      <p:cBhvr>
                                        <p:cTn id="62" dur="500" fill="hold"/>
                                        <p:tgtEl>
                                          <p:spTgt spid="17"/>
                                        </p:tgtEl>
                                        <p:attrNameLst>
                                          <p:attrName>ppt_h</p:attrName>
                                        </p:attrNameLst>
                                      </p:cBhvr>
                                      <p:tavLst>
                                        <p:tav tm="0">
                                          <p:val>
                                            <p:fltVal val="0"/>
                                          </p:val>
                                        </p:tav>
                                        <p:tav tm="100000">
                                          <p:val>
                                            <p:strVal val="#ppt_h"/>
                                          </p:val>
                                        </p:tav>
                                      </p:tavLst>
                                    </p:anim>
                                    <p:animEffect transition="in" filter="fade">
                                      <p:cBhvr>
                                        <p:cTn id="63" dur="500"/>
                                        <p:tgtEl>
                                          <p:spTgt spid="17"/>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p:cTn id="67" dur="500" fill="hold"/>
                                        <p:tgtEl>
                                          <p:spTgt spid="18"/>
                                        </p:tgtEl>
                                        <p:attrNameLst>
                                          <p:attrName>ppt_w</p:attrName>
                                        </p:attrNameLst>
                                      </p:cBhvr>
                                      <p:tavLst>
                                        <p:tav tm="0">
                                          <p:val>
                                            <p:fltVal val="0"/>
                                          </p:val>
                                        </p:tav>
                                        <p:tav tm="100000">
                                          <p:val>
                                            <p:strVal val="#ppt_w"/>
                                          </p:val>
                                        </p:tav>
                                      </p:tavLst>
                                    </p:anim>
                                    <p:anim calcmode="lin" valueType="num">
                                      <p:cBhvr>
                                        <p:cTn id="68" dur="500" fill="hold"/>
                                        <p:tgtEl>
                                          <p:spTgt spid="18"/>
                                        </p:tgtEl>
                                        <p:attrNameLst>
                                          <p:attrName>ppt_h</p:attrName>
                                        </p:attrNameLst>
                                      </p:cBhvr>
                                      <p:tavLst>
                                        <p:tav tm="0">
                                          <p:val>
                                            <p:fltVal val="0"/>
                                          </p:val>
                                        </p:tav>
                                        <p:tav tm="100000">
                                          <p:val>
                                            <p:strVal val="#ppt_h"/>
                                          </p:val>
                                        </p:tav>
                                      </p:tavLst>
                                    </p:anim>
                                    <p:animEffect transition="in" filter="fade">
                                      <p:cBhvr>
                                        <p:cTn id="69" dur="500"/>
                                        <p:tgtEl>
                                          <p:spTgt spid="18"/>
                                        </p:tgtEl>
                                      </p:cBhvr>
                                    </p:animEffect>
                                  </p:childTnLst>
                                </p:cTn>
                              </p:par>
                            </p:childTnLst>
                          </p:cTn>
                        </p:par>
                        <p:par>
                          <p:cTn id="70" fill="hold">
                            <p:stCondLst>
                              <p:cond delay="5500"/>
                            </p:stCondLst>
                            <p:childTnLst>
                              <p:par>
                                <p:cTn id="71" presetID="22" presetClass="entr" presetSubtype="1" fill="hold" grpId="0"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up)">
                                      <p:cBhvr>
                                        <p:cTn id="7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0" y="-88900"/>
            <a:ext cx="12458700" cy="7353300"/>
          </a:xfrm>
          <a:prstGeom prst="rect">
            <a:avLst/>
          </a:prstGeom>
        </p:spPr>
      </p:pic>
      <p:sp>
        <p:nvSpPr>
          <p:cNvPr id="6" name="Rectangle 5"/>
          <p:cNvSpPr>
            <a:spLocks noChangeArrowheads="1"/>
          </p:cNvSpPr>
          <p:nvPr/>
        </p:nvSpPr>
        <p:spPr bwMode="auto">
          <a:xfrm>
            <a:off x="5199563" y="1393087"/>
            <a:ext cx="4595022"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rPr>
              <a:t>什么是</a:t>
            </a:r>
            <a:r>
              <a:rPr lang="en-US" altLang="zh-CN" sz="4000" b="1" dirty="0">
                <a:ln cmpd="sng">
                  <a:noFill/>
                  <a:prstDash val="solid"/>
                </a:ln>
                <a:solidFill>
                  <a:schemeClr val="bg1"/>
                </a:solidFill>
                <a:latin typeface="方正粗宋简体" panose="03000509000000000000" pitchFamily="65" charset="-122"/>
                <a:ea typeface="方正粗宋简体" panose="03000509000000000000" pitchFamily="65" charset="-122"/>
              </a:rPr>
              <a:t>12339</a:t>
            </a:r>
            <a:r>
              <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rPr>
              <a:t>？</a:t>
            </a:r>
            <a:endParaRPr lang="zh-CN" altLang="en-US" sz="4000" b="1"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sp>
        <p:nvSpPr>
          <p:cNvPr id="7" name="矩形 6"/>
          <p:cNvSpPr/>
          <p:nvPr/>
        </p:nvSpPr>
        <p:spPr>
          <a:xfrm>
            <a:off x="5199563" y="2538839"/>
            <a:ext cx="5972934" cy="2446182"/>
          </a:xfrm>
          <a:prstGeom prst="rect">
            <a:avLst/>
          </a:prstGeom>
          <a:noFill/>
        </p:spPr>
        <p:txBody>
          <a:bodyPr wrap="square" rtlCol="0">
            <a:spAutoFit/>
          </a:bodyPr>
          <a:lstStyle/>
          <a:p>
            <a:pPr>
              <a:lnSpc>
                <a:spcPct val="130000"/>
              </a:lnSpc>
              <a:spcBef>
                <a:spcPts val="600"/>
              </a:spcBef>
            </a:pPr>
            <a:r>
              <a:rPr lang="en-US" altLang="zh-CN" sz="2400" dirty="0">
                <a:solidFill>
                  <a:schemeClr val="bg1"/>
                </a:solidFill>
                <a:latin typeface="微软雅黑" panose="020B0503020204020204" pitchFamily="34" charset="-122"/>
                <a:ea typeface="微软雅黑" panose="020B0503020204020204" pitchFamily="34" charset="-122"/>
                <a:cs typeface="+mn-ea"/>
              </a:rPr>
              <a:t>2015</a:t>
            </a:r>
            <a:r>
              <a:rPr lang="zh-CN" altLang="en-US" sz="2400" dirty="0">
                <a:solidFill>
                  <a:schemeClr val="bg1"/>
                </a:solidFill>
                <a:latin typeface="微软雅黑" panose="020B0503020204020204" pitchFamily="34" charset="-122"/>
                <a:ea typeface="微软雅黑" panose="020B0503020204020204" pitchFamily="34" charset="-122"/>
                <a:cs typeface="+mn-ea"/>
              </a:rPr>
              <a:t>年</a:t>
            </a:r>
            <a:r>
              <a:rPr lang="en-US" altLang="zh-CN" sz="2400" dirty="0">
                <a:solidFill>
                  <a:schemeClr val="bg1"/>
                </a:solidFill>
                <a:latin typeface="微软雅黑" panose="020B0503020204020204" pitchFamily="34" charset="-122"/>
                <a:ea typeface="微软雅黑" panose="020B0503020204020204" pitchFamily="34" charset="-122"/>
                <a:cs typeface="+mn-ea"/>
              </a:rPr>
              <a:t>11</a:t>
            </a:r>
            <a:r>
              <a:rPr lang="zh-CN" altLang="en-US" sz="2400" dirty="0">
                <a:solidFill>
                  <a:schemeClr val="bg1"/>
                </a:solidFill>
                <a:latin typeface="微软雅黑" panose="020B0503020204020204" pitchFamily="34" charset="-122"/>
                <a:ea typeface="微软雅黑" panose="020B0503020204020204" pitchFamily="34" charset="-122"/>
                <a:cs typeface="+mn-ea"/>
              </a:rPr>
              <a:t>月，全国国家安全机关向社会发出通告，</a:t>
            </a:r>
            <a:r>
              <a:rPr lang="en-US" altLang="zh-CN" sz="2400" dirty="0">
                <a:solidFill>
                  <a:schemeClr val="bg1"/>
                </a:solidFill>
                <a:latin typeface="微软雅黑" panose="020B0503020204020204" pitchFamily="34" charset="-122"/>
                <a:ea typeface="微软雅黑" panose="020B0503020204020204" pitchFamily="34" charset="-122"/>
                <a:cs typeface="+mn-ea"/>
              </a:rPr>
              <a:t>12339</a:t>
            </a:r>
            <a:r>
              <a:rPr lang="zh-CN" altLang="en-US" sz="2400" dirty="0">
                <a:solidFill>
                  <a:schemeClr val="bg1"/>
                </a:solidFill>
                <a:latin typeface="微软雅黑" panose="020B0503020204020204" pitchFamily="34" charset="-122"/>
                <a:ea typeface="微软雅黑" panose="020B0503020204020204" pitchFamily="34" charset="-122"/>
                <a:cs typeface="+mn-ea"/>
              </a:rPr>
              <a:t>，是国家安全机关受理公民和组织举报电话。这条热线是由国家安全部设立的，以方便公民和组织向国家安全机关举报间谍行为或线索。</a:t>
            </a:r>
            <a:endParaRPr lang="zh-CN" altLang="zh-CN" sz="2400" dirty="0">
              <a:solidFill>
                <a:schemeClr val="bg1"/>
              </a:solidFill>
              <a:latin typeface="微软雅黑" panose="020B0503020204020204" pitchFamily="34" charset="-122"/>
              <a:ea typeface="微软雅黑" panose="020B0503020204020204" pitchFamily="34" charset="-122"/>
              <a:cs typeface="+mn-ea"/>
            </a:endParaRPr>
          </a:p>
        </p:txBody>
      </p:sp>
      <p:grpSp>
        <p:nvGrpSpPr>
          <p:cNvPr id="8" name="组合 7"/>
          <p:cNvGrpSpPr/>
          <p:nvPr/>
        </p:nvGrpSpPr>
        <p:grpSpPr>
          <a:xfrm>
            <a:off x="1815012" y="2733040"/>
            <a:ext cx="2537912" cy="2537912"/>
            <a:chOff x="1146629" y="2293257"/>
            <a:chExt cx="2380342" cy="2380342"/>
          </a:xfrm>
        </p:grpSpPr>
        <p:sp>
          <p:nvSpPr>
            <p:cNvPr id="9" name="圆角矩形 2"/>
            <p:cNvSpPr/>
            <p:nvPr/>
          </p:nvSpPr>
          <p:spPr>
            <a:xfrm>
              <a:off x="1146629" y="2293257"/>
              <a:ext cx="2380342" cy="2380342"/>
            </a:xfrm>
            <a:prstGeom prst="roundRect">
              <a:avLst>
                <a:gd name="adj" fmla="val 99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809448" y="2616670"/>
              <a:ext cx="1054705" cy="1059393"/>
              <a:chOff x="9040284" y="3276600"/>
              <a:chExt cx="476250" cy="478367"/>
            </a:xfrm>
            <a:solidFill>
              <a:schemeClr val="bg1"/>
            </a:solidFill>
          </p:grpSpPr>
          <p:sp>
            <p:nvSpPr>
              <p:cNvPr id="12" name="Freeform 42"/>
              <p:cNvSpPr/>
              <p:nvPr/>
            </p:nvSpPr>
            <p:spPr bwMode="auto">
              <a:xfrm>
                <a:off x="9040284" y="3323167"/>
                <a:ext cx="429683" cy="431800"/>
              </a:xfrm>
              <a:custGeom>
                <a:avLst/>
                <a:gdLst>
                  <a:gd name="T0" fmla="*/ 17 w 142"/>
                  <a:gd name="T1" fmla="*/ 0 h 142"/>
                  <a:gd name="T2" fmla="*/ 50 w 142"/>
                  <a:gd name="T3" fmla="*/ 89 h 142"/>
                  <a:gd name="T4" fmla="*/ 142 w 142"/>
                  <a:gd name="T5" fmla="*/ 125 h 142"/>
                  <a:gd name="T6" fmla="*/ 107 w 142"/>
                  <a:gd name="T7" fmla="*/ 90 h 142"/>
                  <a:gd name="T8" fmla="*/ 83 w 142"/>
                  <a:gd name="T9" fmla="*/ 80 h 142"/>
                  <a:gd name="T10" fmla="*/ 58 w 142"/>
                  <a:gd name="T11" fmla="*/ 55 h 142"/>
                  <a:gd name="T12" fmla="*/ 53 w 142"/>
                  <a:gd name="T13" fmla="*/ 36 h 142"/>
                  <a:gd name="T14" fmla="*/ 17 w 142"/>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42">
                    <a:moveTo>
                      <a:pt x="17" y="0"/>
                    </a:moveTo>
                    <a:cubicBezTo>
                      <a:pt x="12" y="7"/>
                      <a:pt x="0" y="38"/>
                      <a:pt x="50" y="89"/>
                    </a:cubicBezTo>
                    <a:cubicBezTo>
                      <a:pt x="102" y="142"/>
                      <a:pt x="136" y="131"/>
                      <a:pt x="142" y="125"/>
                    </a:cubicBezTo>
                    <a:cubicBezTo>
                      <a:pt x="107" y="90"/>
                      <a:pt x="107" y="90"/>
                      <a:pt x="107" y="90"/>
                    </a:cubicBezTo>
                    <a:cubicBezTo>
                      <a:pt x="102" y="95"/>
                      <a:pt x="96" y="90"/>
                      <a:pt x="83" y="80"/>
                    </a:cubicBezTo>
                    <a:cubicBezTo>
                      <a:pt x="76" y="74"/>
                      <a:pt x="66" y="65"/>
                      <a:pt x="58" y="55"/>
                    </a:cubicBezTo>
                    <a:cubicBezTo>
                      <a:pt x="53" y="48"/>
                      <a:pt x="48" y="41"/>
                      <a:pt x="53" y="36"/>
                    </a:cubicBezTo>
                    <a:lnTo>
                      <a:pt x="17" y="0"/>
                    </a:lnTo>
                    <a:close/>
                  </a:path>
                </a:pathLst>
              </a:custGeom>
              <a:grpFill/>
              <a:ln>
                <a:noFill/>
              </a:ln>
            </p:spPr>
            <p:txBody>
              <a:bodyPr/>
              <a:lstStyle/>
              <a:p>
                <a:pPr defTabSz="914400" eaLnBrk="1" fontAlgn="auto" hangingPunct="1">
                  <a:spcBef>
                    <a:spcPts val="0"/>
                  </a:spcBef>
                  <a:spcAft>
                    <a:spcPts val="0"/>
                  </a:spcAft>
                  <a:defRPr/>
                </a:pPr>
                <a:endParaRPr lang="zh-CN" altLang="en-US">
                  <a:latin typeface="+mn-lt"/>
                  <a:ea typeface="+mn-ea"/>
                </a:endParaRPr>
              </a:p>
            </p:txBody>
          </p:sp>
          <p:sp>
            <p:nvSpPr>
              <p:cNvPr id="13" name="Freeform 43"/>
              <p:cNvSpPr/>
              <p:nvPr/>
            </p:nvSpPr>
            <p:spPr bwMode="auto">
              <a:xfrm>
                <a:off x="9370485" y="3549651"/>
                <a:ext cx="146049" cy="143933"/>
              </a:xfrm>
              <a:custGeom>
                <a:avLst/>
                <a:gdLst>
                  <a:gd name="T0" fmla="*/ 45 w 48"/>
                  <a:gd name="T1" fmla="*/ 37 h 47"/>
                  <a:gd name="T2" fmla="*/ 45 w 48"/>
                  <a:gd name="T3" fmla="*/ 29 h 47"/>
                  <a:gd name="T4" fmla="*/ 45 w 48"/>
                  <a:gd name="T5" fmla="*/ 29 h 47"/>
                  <a:gd name="T6" fmla="*/ 18 w 48"/>
                  <a:gd name="T7" fmla="*/ 2 h 47"/>
                  <a:gd name="T8" fmla="*/ 10 w 48"/>
                  <a:gd name="T9" fmla="*/ 2 h 47"/>
                  <a:gd name="T10" fmla="*/ 0 w 48"/>
                  <a:gd name="T11" fmla="*/ 12 h 47"/>
                  <a:gd name="T12" fmla="*/ 35 w 48"/>
                  <a:gd name="T13" fmla="*/ 47 h 47"/>
                  <a:gd name="T14" fmla="*/ 45 w 48"/>
                  <a:gd name="T15" fmla="*/ 3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5" y="37"/>
                    </a:moveTo>
                    <a:cubicBezTo>
                      <a:pt x="48" y="35"/>
                      <a:pt x="47" y="31"/>
                      <a:pt x="45" y="29"/>
                    </a:cubicBezTo>
                    <a:cubicBezTo>
                      <a:pt x="45" y="29"/>
                      <a:pt x="45" y="29"/>
                      <a:pt x="45" y="29"/>
                    </a:cubicBezTo>
                    <a:cubicBezTo>
                      <a:pt x="45" y="29"/>
                      <a:pt x="18" y="2"/>
                      <a:pt x="18" y="2"/>
                    </a:cubicBezTo>
                    <a:cubicBezTo>
                      <a:pt x="16" y="0"/>
                      <a:pt x="12" y="0"/>
                      <a:pt x="10" y="2"/>
                    </a:cubicBezTo>
                    <a:cubicBezTo>
                      <a:pt x="0" y="12"/>
                      <a:pt x="0" y="12"/>
                      <a:pt x="0" y="12"/>
                    </a:cubicBezTo>
                    <a:cubicBezTo>
                      <a:pt x="35" y="47"/>
                      <a:pt x="35" y="47"/>
                      <a:pt x="35" y="47"/>
                    </a:cubicBezTo>
                    <a:cubicBezTo>
                      <a:pt x="35" y="47"/>
                      <a:pt x="45" y="37"/>
                      <a:pt x="45" y="37"/>
                    </a:cubicBezTo>
                    <a:close/>
                  </a:path>
                </a:pathLst>
              </a:custGeom>
              <a:grpFill/>
              <a:ln>
                <a:noFill/>
              </a:ln>
            </p:spPr>
            <p:txBody>
              <a:bodyPr/>
              <a:lstStyle/>
              <a:p>
                <a:pPr defTabSz="914400" eaLnBrk="1" fontAlgn="auto" hangingPunct="1">
                  <a:spcBef>
                    <a:spcPts val="0"/>
                  </a:spcBef>
                  <a:spcAft>
                    <a:spcPts val="0"/>
                  </a:spcAft>
                  <a:defRPr/>
                </a:pPr>
                <a:endParaRPr lang="zh-CN" altLang="en-US">
                  <a:latin typeface="+mn-lt"/>
                  <a:ea typeface="+mn-ea"/>
                </a:endParaRPr>
              </a:p>
            </p:txBody>
          </p:sp>
          <p:sp>
            <p:nvSpPr>
              <p:cNvPr id="14" name="Freeform 44"/>
              <p:cNvSpPr/>
              <p:nvPr/>
            </p:nvSpPr>
            <p:spPr bwMode="auto">
              <a:xfrm>
                <a:off x="9099552" y="3276600"/>
                <a:ext cx="146049" cy="146051"/>
              </a:xfrm>
              <a:custGeom>
                <a:avLst/>
                <a:gdLst>
                  <a:gd name="T0" fmla="*/ 45 w 48"/>
                  <a:gd name="T1" fmla="*/ 38 h 48"/>
                  <a:gd name="T2" fmla="*/ 45 w 48"/>
                  <a:gd name="T3" fmla="*/ 31 h 48"/>
                  <a:gd name="T4" fmla="*/ 45 w 48"/>
                  <a:gd name="T5" fmla="*/ 31 h 48"/>
                  <a:gd name="T6" fmla="*/ 17 w 48"/>
                  <a:gd name="T7" fmla="*/ 3 h 48"/>
                  <a:gd name="T8" fmla="*/ 10 w 48"/>
                  <a:gd name="T9" fmla="*/ 3 h 48"/>
                  <a:gd name="T10" fmla="*/ 0 w 48"/>
                  <a:gd name="T11" fmla="*/ 13 h 48"/>
                  <a:gd name="T12" fmla="*/ 36 w 48"/>
                  <a:gd name="T13" fmla="*/ 48 h 48"/>
                  <a:gd name="T14" fmla="*/ 45 w 48"/>
                  <a:gd name="T15" fmla="*/ 3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8">
                    <a:moveTo>
                      <a:pt x="45" y="38"/>
                    </a:moveTo>
                    <a:cubicBezTo>
                      <a:pt x="48" y="36"/>
                      <a:pt x="48" y="33"/>
                      <a:pt x="45" y="31"/>
                    </a:cubicBezTo>
                    <a:cubicBezTo>
                      <a:pt x="45" y="31"/>
                      <a:pt x="45" y="31"/>
                      <a:pt x="45" y="31"/>
                    </a:cubicBezTo>
                    <a:cubicBezTo>
                      <a:pt x="45" y="31"/>
                      <a:pt x="17" y="3"/>
                      <a:pt x="17" y="3"/>
                    </a:cubicBezTo>
                    <a:cubicBezTo>
                      <a:pt x="15" y="0"/>
                      <a:pt x="12" y="0"/>
                      <a:pt x="10" y="3"/>
                    </a:cubicBezTo>
                    <a:cubicBezTo>
                      <a:pt x="0" y="13"/>
                      <a:pt x="0" y="13"/>
                      <a:pt x="0" y="13"/>
                    </a:cubicBezTo>
                    <a:cubicBezTo>
                      <a:pt x="36" y="48"/>
                      <a:pt x="36" y="48"/>
                      <a:pt x="36" y="48"/>
                    </a:cubicBezTo>
                    <a:cubicBezTo>
                      <a:pt x="36" y="48"/>
                      <a:pt x="45" y="38"/>
                      <a:pt x="45" y="38"/>
                    </a:cubicBezTo>
                    <a:close/>
                  </a:path>
                </a:pathLst>
              </a:custGeom>
              <a:grpFill/>
              <a:ln>
                <a:noFill/>
              </a:ln>
            </p:spPr>
            <p:txBody>
              <a:bodyPr/>
              <a:lstStyle/>
              <a:p>
                <a:pPr defTabSz="914400" eaLnBrk="1" fontAlgn="auto" hangingPunct="1">
                  <a:spcBef>
                    <a:spcPts val="0"/>
                  </a:spcBef>
                  <a:spcAft>
                    <a:spcPts val="0"/>
                  </a:spcAft>
                  <a:defRPr/>
                </a:pPr>
                <a:endParaRPr lang="zh-CN" altLang="en-US">
                  <a:latin typeface="+mn-lt"/>
                  <a:ea typeface="+mn-ea"/>
                </a:endParaRPr>
              </a:p>
            </p:txBody>
          </p:sp>
        </p:grpSp>
        <p:sp>
          <p:nvSpPr>
            <p:cNvPr id="11" name="矩形 10"/>
            <p:cNvSpPr/>
            <p:nvPr/>
          </p:nvSpPr>
          <p:spPr>
            <a:xfrm>
              <a:off x="1445472" y="3810565"/>
              <a:ext cx="1782656" cy="675444"/>
            </a:xfrm>
            <a:prstGeom prst="rect">
              <a:avLst/>
            </a:prstGeom>
          </p:spPr>
          <p:txBody>
            <a:bodyPr wrap="none">
              <a:spAutoFit/>
            </a:bodyPr>
            <a:lstStyle/>
            <a:p>
              <a:pPr algn="ctr"/>
              <a:r>
                <a:rPr lang="en-US" altLang="zh-CN" sz="5400" b="1" dirty="0">
                  <a:solidFill>
                    <a:schemeClr val="bg1"/>
                  </a:solidFill>
                  <a:latin typeface="方正兰亭粗黑_GBK" panose="02000000000000000000" pitchFamily="2" charset="-122"/>
                  <a:ea typeface="方正兰亭粗黑_GBK" panose="02000000000000000000" pitchFamily="2" charset="-122"/>
                  <a:cs typeface="+mn-ea"/>
                </a:rPr>
                <a:t>12339</a:t>
              </a:r>
              <a:endParaRPr lang="zh-CN" altLang="en-US" sz="5400" b="1" dirty="0">
                <a:solidFill>
                  <a:schemeClr val="bg1"/>
                </a:solidFill>
                <a:latin typeface="方正兰亭粗黑_GBK" panose="02000000000000000000" pitchFamily="2" charset="-122"/>
                <a:ea typeface="方正兰亭粗黑_GBK" panose="02000000000000000000" pitchFamily="2" charset="-122"/>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800" advClick="0" advTm="0">
        <p14:flythrough/>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l="6526" t="15254" r="8094" b="759"/>
          <a:stretch>
            <a:fillRect/>
          </a:stretch>
        </p:blipFill>
        <p:spPr>
          <a:xfrm>
            <a:off x="355600" y="-139700"/>
            <a:ext cx="12458700" cy="7353300"/>
          </a:xfrm>
          <a:prstGeom prst="rect">
            <a:avLst/>
          </a:prstGeom>
          <a:ln>
            <a:solidFill>
              <a:schemeClr val="bg1"/>
            </a:solidFill>
          </a:ln>
        </p:spPr>
      </p:pic>
      <p:sp>
        <p:nvSpPr>
          <p:cNvPr id="6" name="Rectangle 5"/>
          <p:cNvSpPr>
            <a:spLocks noChangeArrowheads="1"/>
          </p:cNvSpPr>
          <p:nvPr/>
        </p:nvSpPr>
        <p:spPr bwMode="auto">
          <a:xfrm>
            <a:off x="1513840" y="1659662"/>
            <a:ext cx="1718784" cy="5232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zh-CN" altLang="en-US" sz="2800" dirty="0">
                <a:ln cmpd="sng">
                  <a:noFill/>
                  <a:prstDash val="solid"/>
                </a:ln>
                <a:solidFill>
                  <a:schemeClr val="bg1"/>
                </a:solidFill>
                <a:latin typeface="方正粗宋简体" panose="03000509000000000000" pitchFamily="65" charset="-122"/>
                <a:ea typeface="方正粗宋简体" panose="03000509000000000000" pitchFamily="65" charset="-122"/>
              </a:rPr>
              <a:t>案例一</a:t>
            </a:r>
            <a:endParaRPr lang="zh-CN" altLang="en-US" sz="2800" dirty="0">
              <a:ln cmpd="sng">
                <a:noFill/>
                <a:prstDash val="solid"/>
              </a:ln>
              <a:solidFill>
                <a:schemeClr val="bg1"/>
              </a:solidFill>
              <a:latin typeface="方正粗宋简体" panose="03000509000000000000" pitchFamily="65" charset="-122"/>
              <a:ea typeface="方正粗宋简体" panose="03000509000000000000" pitchFamily="65" charset="-122"/>
            </a:endParaRPr>
          </a:p>
        </p:txBody>
      </p:sp>
      <p:grpSp>
        <p:nvGrpSpPr>
          <p:cNvPr id="7" name="组合 6"/>
          <p:cNvGrpSpPr/>
          <p:nvPr/>
        </p:nvGrpSpPr>
        <p:grpSpPr>
          <a:xfrm>
            <a:off x="3145919" y="1440883"/>
            <a:ext cx="7227791" cy="1005788"/>
            <a:chOff x="2528491" y="1466209"/>
            <a:chExt cx="7135019" cy="1101068"/>
          </a:xfrm>
        </p:grpSpPr>
        <p:grpSp>
          <p:nvGrpSpPr>
            <p:cNvPr id="8" name="组合 7"/>
            <p:cNvGrpSpPr/>
            <p:nvPr/>
          </p:nvGrpSpPr>
          <p:grpSpPr>
            <a:xfrm>
              <a:off x="2528491" y="1478597"/>
              <a:ext cx="7135019" cy="663576"/>
              <a:chOff x="2081213" y="1577975"/>
              <a:chExt cx="8024813" cy="663576"/>
            </a:xfrm>
          </p:grpSpPr>
          <p:sp>
            <p:nvSpPr>
              <p:cNvPr id="10" name="Freeform 5"/>
              <p:cNvSpPr/>
              <p:nvPr/>
            </p:nvSpPr>
            <p:spPr bwMode="auto">
              <a:xfrm>
                <a:off x="2081213" y="1677988"/>
                <a:ext cx="890588" cy="563563"/>
              </a:xfrm>
              <a:custGeom>
                <a:avLst/>
                <a:gdLst>
                  <a:gd name="T0" fmla="*/ 0 w 55"/>
                  <a:gd name="T1" fmla="*/ 34 h 34"/>
                  <a:gd name="T2" fmla="*/ 45 w 55"/>
                  <a:gd name="T3" fmla="*/ 34 h 34"/>
                  <a:gd name="T4" fmla="*/ 55 w 55"/>
                  <a:gd name="T5" fmla="*/ 0 h 34"/>
                  <a:gd name="T6" fmla="*/ 11 w 55"/>
                  <a:gd name="T7" fmla="*/ 0 h 34"/>
                  <a:gd name="T8" fmla="*/ 0 w 55"/>
                  <a:gd name="T9" fmla="*/ 34 h 34"/>
                </a:gdLst>
                <a:ahLst/>
                <a:cxnLst>
                  <a:cxn ang="0">
                    <a:pos x="T0" y="T1"/>
                  </a:cxn>
                  <a:cxn ang="0">
                    <a:pos x="T2" y="T3"/>
                  </a:cxn>
                  <a:cxn ang="0">
                    <a:pos x="T4" y="T5"/>
                  </a:cxn>
                  <a:cxn ang="0">
                    <a:pos x="T6" y="T7"/>
                  </a:cxn>
                  <a:cxn ang="0">
                    <a:pos x="T8" y="T9"/>
                  </a:cxn>
                </a:cxnLst>
                <a:rect l="0" t="0" r="r" b="b"/>
                <a:pathLst>
                  <a:path w="55" h="34">
                    <a:moveTo>
                      <a:pt x="0" y="34"/>
                    </a:moveTo>
                    <a:lnTo>
                      <a:pt x="45" y="34"/>
                    </a:lnTo>
                    <a:lnTo>
                      <a:pt x="55" y="0"/>
                    </a:lnTo>
                    <a:lnTo>
                      <a:pt x="11" y="0"/>
                    </a:lnTo>
                    <a:lnTo>
                      <a:pt x="0" y="34"/>
                    </a:lnTo>
                    <a:close/>
                  </a:path>
                </a:pathLst>
              </a:custGeom>
              <a:solidFill>
                <a:schemeClr val="accent1">
                  <a:lumMod val="75000"/>
                </a:schemeClr>
              </a:solidFill>
              <a:ln w="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11" name="Freeform 6"/>
              <p:cNvSpPr/>
              <p:nvPr/>
            </p:nvSpPr>
            <p:spPr bwMode="auto">
              <a:xfrm>
                <a:off x="2324101" y="1677988"/>
                <a:ext cx="647700" cy="563563"/>
              </a:xfrm>
              <a:custGeom>
                <a:avLst/>
                <a:gdLst>
                  <a:gd name="T0" fmla="*/ 0 w 40"/>
                  <a:gd name="T1" fmla="*/ 27 h 34"/>
                  <a:gd name="T2" fmla="*/ 30 w 40"/>
                  <a:gd name="T3" fmla="*/ 34 h 34"/>
                  <a:gd name="T4" fmla="*/ 40 w 40"/>
                  <a:gd name="T5" fmla="*/ 0 h 34"/>
                  <a:gd name="T6" fmla="*/ 9 w 40"/>
                  <a:gd name="T7" fmla="*/ 0 h 34"/>
                  <a:gd name="T8" fmla="*/ 0 w 40"/>
                  <a:gd name="T9" fmla="*/ 27 h 34"/>
                </a:gdLst>
                <a:ahLst/>
                <a:cxnLst>
                  <a:cxn ang="0">
                    <a:pos x="T0" y="T1"/>
                  </a:cxn>
                  <a:cxn ang="0">
                    <a:pos x="T2" y="T3"/>
                  </a:cxn>
                  <a:cxn ang="0">
                    <a:pos x="T4" y="T5"/>
                  </a:cxn>
                  <a:cxn ang="0">
                    <a:pos x="T6" y="T7"/>
                  </a:cxn>
                  <a:cxn ang="0">
                    <a:pos x="T8" y="T9"/>
                  </a:cxn>
                </a:cxnLst>
                <a:rect l="0" t="0" r="r" b="b"/>
                <a:pathLst>
                  <a:path w="40" h="34">
                    <a:moveTo>
                      <a:pt x="0" y="27"/>
                    </a:moveTo>
                    <a:lnTo>
                      <a:pt x="30" y="34"/>
                    </a:lnTo>
                    <a:lnTo>
                      <a:pt x="40" y="0"/>
                    </a:lnTo>
                    <a:lnTo>
                      <a:pt x="9" y="0"/>
                    </a:lnTo>
                    <a:lnTo>
                      <a:pt x="0" y="27"/>
                    </a:lnTo>
                    <a:close/>
                  </a:path>
                </a:pathLst>
              </a:custGeom>
              <a:solidFill>
                <a:schemeClr val="accent1">
                  <a:lumMod val="50000"/>
                </a:schemeClr>
              </a:solidFill>
              <a:ln w="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12" name="Freeform 7"/>
              <p:cNvSpPr/>
              <p:nvPr/>
            </p:nvSpPr>
            <p:spPr bwMode="auto">
              <a:xfrm>
                <a:off x="9102726" y="1662113"/>
                <a:ext cx="1003300" cy="546100"/>
              </a:xfrm>
              <a:custGeom>
                <a:avLst/>
                <a:gdLst>
                  <a:gd name="T0" fmla="*/ 7 w 62"/>
                  <a:gd name="T1" fmla="*/ 33 h 33"/>
                  <a:gd name="T2" fmla="*/ 51 w 62"/>
                  <a:gd name="T3" fmla="*/ 33 h 33"/>
                  <a:gd name="T4" fmla="*/ 62 w 62"/>
                  <a:gd name="T5" fmla="*/ 0 h 33"/>
                  <a:gd name="T6" fmla="*/ 0 w 62"/>
                  <a:gd name="T7" fmla="*/ 0 h 33"/>
                  <a:gd name="T8" fmla="*/ 7 w 62"/>
                  <a:gd name="T9" fmla="*/ 33 h 33"/>
                </a:gdLst>
                <a:ahLst/>
                <a:cxnLst>
                  <a:cxn ang="0">
                    <a:pos x="T0" y="T1"/>
                  </a:cxn>
                  <a:cxn ang="0">
                    <a:pos x="T2" y="T3"/>
                  </a:cxn>
                  <a:cxn ang="0">
                    <a:pos x="T4" y="T5"/>
                  </a:cxn>
                  <a:cxn ang="0">
                    <a:pos x="T6" y="T7"/>
                  </a:cxn>
                  <a:cxn ang="0">
                    <a:pos x="T8" y="T9"/>
                  </a:cxn>
                </a:cxnLst>
                <a:rect l="0" t="0" r="r" b="b"/>
                <a:pathLst>
                  <a:path w="62" h="33">
                    <a:moveTo>
                      <a:pt x="7" y="33"/>
                    </a:moveTo>
                    <a:lnTo>
                      <a:pt x="51" y="33"/>
                    </a:lnTo>
                    <a:lnTo>
                      <a:pt x="62" y="0"/>
                    </a:lnTo>
                    <a:lnTo>
                      <a:pt x="0" y="0"/>
                    </a:lnTo>
                    <a:lnTo>
                      <a:pt x="7" y="33"/>
                    </a:lnTo>
                    <a:close/>
                  </a:path>
                </a:pathLst>
              </a:custGeom>
              <a:solidFill>
                <a:schemeClr val="accent1">
                  <a:lumMod val="75000"/>
                </a:schemeClr>
              </a:solidFill>
              <a:ln w="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13" name="Freeform 8"/>
              <p:cNvSpPr/>
              <p:nvPr/>
            </p:nvSpPr>
            <p:spPr bwMode="auto">
              <a:xfrm>
                <a:off x="9102726" y="1662113"/>
                <a:ext cx="727075" cy="546100"/>
              </a:xfrm>
              <a:custGeom>
                <a:avLst/>
                <a:gdLst>
                  <a:gd name="T0" fmla="*/ 45 w 45"/>
                  <a:gd name="T1" fmla="*/ 28 h 33"/>
                  <a:gd name="T2" fmla="*/ 7 w 45"/>
                  <a:gd name="T3" fmla="*/ 33 h 33"/>
                  <a:gd name="T4" fmla="*/ 0 w 45"/>
                  <a:gd name="T5" fmla="*/ 0 h 33"/>
                  <a:gd name="T6" fmla="*/ 45 w 45"/>
                  <a:gd name="T7" fmla="*/ 28 h 33"/>
                </a:gdLst>
                <a:ahLst/>
                <a:cxnLst>
                  <a:cxn ang="0">
                    <a:pos x="T0" y="T1"/>
                  </a:cxn>
                  <a:cxn ang="0">
                    <a:pos x="T2" y="T3"/>
                  </a:cxn>
                  <a:cxn ang="0">
                    <a:pos x="T4" y="T5"/>
                  </a:cxn>
                  <a:cxn ang="0">
                    <a:pos x="T6" y="T7"/>
                  </a:cxn>
                </a:cxnLst>
                <a:rect l="0" t="0" r="r" b="b"/>
                <a:pathLst>
                  <a:path w="45" h="33">
                    <a:moveTo>
                      <a:pt x="45" y="28"/>
                    </a:moveTo>
                    <a:lnTo>
                      <a:pt x="7" y="33"/>
                    </a:lnTo>
                    <a:lnTo>
                      <a:pt x="0" y="0"/>
                    </a:lnTo>
                    <a:lnTo>
                      <a:pt x="45" y="28"/>
                    </a:lnTo>
                    <a:close/>
                  </a:path>
                </a:pathLst>
              </a:custGeom>
              <a:solidFill>
                <a:schemeClr val="accent1">
                  <a:lumMod val="50000"/>
                </a:schemeClr>
              </a:solidFill>
              <a:ln w="0">
                <a:noFill/>
                <a:prstDash val="solid"/>
                <a:round/>
              </a:ln>
            </p:spPr>
            <p:txBody>
              <a:bodyPr vert="horz" wrap="square" lIns="91440" tIns="45720" rIns="91440" bIns="45720" numCol="1" anchor="t" anchorCtr="0" compatLnSpc="1"/>
              <a:lstStyle/>
              <a:p>
                <a:endParaRPr lang="zh-CN" altLang="en-US">
                  <a:solidFill>
                    <a:schemeClr val="bg1"/>
                  </a:solidFill>
                </a:endParaRPr>
              </a:p>
            </p:txBody>
          </p:sp>
          <p:sp>
            <p:nvSpPr>
              <p:cNvPr id="14" name="Freeform 9"/>
              <p:cNvSpPr/>
              <p:nvPr/>
            </p:nvSpPr>
            <p:spPr bwMode="auto">
              <a:xfrm>
                <a:off x="2324101" y="1577975"/>
                <a:ext cx="7667625" cy="547688"/>
              </a:xfrm>
              <a:custGeom>
                <a:avLst/>
                <a:gdLst>
                  <a:gd name="T0" fmla="*/ 0 w 474"/>
                  <a:gd name="T1" fmla="*/ 33 h 33"/>
                  <a:gd name="T2" fmla="*/ 464 w 474"/>
                  <a:gd name="T3" fmla="*/ 33 h 33"/>
                  <a:gd name="T4" fmla="*/ 474 w 474"/>
                  <a:gd name="T5" fmla="*/ 0 h 33"/>
                  <a:gd name="T6" fmla="*/ 11 w 474"/>
                  <a:gd name="T7" fmla="*/ 0 h 33"/>
                  <a:gd name="T8" fmla="*/ 0 w 474"/>
                  <a:gd name="T9" fmla="*/ 33 h 33"/>
                </a:gdLst>
                <a:ahLst/>
                <a:cxnLst>
                  <a:cxn ang="0">
                    <a:pos x="T0" y="T1"/>
                  </a:cxn>
                  <a:cxn ang="0">
                    <a:pos x="T2" y="T3"/>
                  </a:cxn>
                  <a:cxn ang="0">
                    <a:pos x="T4" y="T5"/>
                  </a:cxn>
                  <a:cxn ang="0">
                    <a:pos x="T6" y="T7"/>
                  </a:cxn>
                  <a:cxn ang="0">
                    <a:pos x="T8" y="T9"/>
                  </a:cxn>
                </a:cxnLst>
                <a:rect l="0" t="0" r="r" b="b"/>
                <a:pathLst>
                  <a:path w="474" h="33">
                    <a:moveTo>
                      <a:pt x="0" y="33"/>
                    </a:moveTo>
                    <a:lnTo>
                      <a:pt x="464" y="33"/>
                    </a:lnTo>
                    <a:lnTo>
                      <a:pt x="474" y="0"/>
                    </a:lnTo>
                    <a:lnTo>
                      <a:pt x="11" y="0"/>
                    </a:lnTo>
                    <a:lnTo>
                      <a:pt x="0" y="33"/>
                    </a:lnTo>
                    <a:close/>
                  </a:path>
                </a:pathLst>
              </a:custGeom>
              <a:solidFill>
                <a:schemeClr val="accent1"/>
              </a:solidFill>
              <a:ln w="0">
                <a:noFill/>
                <a:prstDash val="solid"/>
                <a:round/>
              </a:ln>
            </p:spPr>
            <p:txBody>
              <a:bodyPr vert="horz" wrap="square" lIns="91440" tIns="45720" rIns="91440" bIns="45720" numCol="1" anchor="t" anchorCtr="0" compatLnSpc="1"/>
              <a:lstStyle/>
              <a:p>
                <a:endParaRPr lang="zh-CN" altLang="en-US">
                  <a:solidFill>
                    <a:schemeClr val="bg1"/>
                  </a:solidFill>
                </a:endParaRPr>
              </a:p>
            </p:txBody>
          </p:sp>
        </p:grpSp>
        <p:sp>
          <p:nvSpPr>
            <p:cNvPr id="9" name="Rectangle 2"/>
            <p:cNvSpPr txBox="1">
              <a:spLocks noChangeArrowheads="1"/>
            </p:cNvSpPr>
            <p:nvPr/>
          </p:nvSpPr>
          <p:spPr bwMode="auto">
            <a:xfrm>
              <a:off x="3042873" y="1466209"/>
              <a:ext cx="6106254" cy="1101068"/>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gn="ctr"/>
              <a:r>
                <a:rPr lang="zh-CN" altLang="en-US" sz="2400" b="1" dirty="0">
                  <a:solidFill>
                    <a:schemeClr val="bg1"/>
                  </a:solidFill>
                </a:rPr>
                <a:t>男子为境外间谍机关搜集军事情报被判</a:t>
              </a:r>
              <a:r>
                <a:rPr lang="en-US" altLang="zh-CN" sz="2400" b="1" dirty="0">
                  <a:solidFill>
                    <a:schemeClr val="bg1"/>
                  </a:solidFill>
                </a:rPr>
                <a:t>10</a:t>
              </a:r>
              <a:r>
                <a:rPr lang="zh-CN" altLang="en-US" sz="2400" b="1" dirty="0">
                  <a:solidFill>
                    <a:schemeClr val="bg1"/>
                  </a:solidFill>
                </a:rPr>
                <a:t>年</a:t>
              </a:r>
              <a:endParaRPr lang="zh-CN" altLang="en-US" sz="2400" b="1" dirty="0">
                <a:solidFill>
                  <a:schemeClr val="bg1"/>
                </a:solidFill>
              </a:endParaRPr>
            </a:p>
          </p:txBody>
        </p:sp>
      </p:grpSp>
      <p:grpSp>
        <p:nvGrpSpPr>
          <p:cNvPr id="15" name="组合 14"/>
          <p:cNvGrpSpPr/>
          <p:nvPr/>
        </p:nvGrpSpPr>
        <p:grpSpPr>
          <a:xfrm>
            <a:off x="1555880" y="2298987"/>
            <a:ext cx="10123328" cy="4209803"/>
            <a:chOff x="554831" y="2364569"/>
            <a:chExt cx="11082337" cy="4000519"/>
          </a:xfrm>
          <a:noFill/>
        </p:grpSpPr>
        <p:sp>
          <p:nvSpPr>
            <p:cNvPr id="16" name="矩形 15"/>
            <p:cNvSpPr/>
            <p:nvPr/>
          </p:nvSpPr>
          <p:spPr>
            <a:xfrm>
              <a:off x="554831" y="2440150"/>
              <a:ext cx="11082337" cy="3364454"/>
            </a:xfrm>
            <a:prstGeom prst="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文本框 16"/>
            <p:cNvSpPr txBox="1"/>
            <p:nvPr/>
          </p:nvSpPr>
          <p:spPr>
            <a:xfrm>
              <a:off x="872473" y="2364569"/>
              <a:ext cx="10631147" cy="4000519"/>
            </a:xfrm>
            <a:prstGeom prst="rect">
              <a:avLst/>
            </a:prstGeom>
            <a:grp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spcBef>
                  <a:spcPts val="600"/>
                </a:spcBef>
              </a:pPr>
              <a:r>
                <a:rPr lang="zh-CN" altLang="en-US" sz="2000" dirty="0">
                  <a:solidFill>
                    <a:schemeClr val="bg1"/>
                  </a:solidFill>
                  <a:cs typeface="+mn-ea"/>
                  <a:sym typeface="+mn-lt"/>
                </a:rPr>
                <a:t>犯罪嫌疑人王某，吉林省白城市人，</a:t>
              </a:r>
              <a:r>
                <a:rPr lang="en-US" altLang="zh-CN" sz="2000" dirty="0">
                  <a:solidFill>
                    <a:schemeClr val="bg1"/>
                  </a:solidFill>
                  <a:cs typeface="+mn-ea"/>
                  <a:sym typeface="+mn-lt"/>
                </a:rPr>
                <a:t>2006</a:t>
              </a:r>
              <a:r>
                <a:rPr lang="zh-CN" altLang="en-US" sz="2000" dirty="0">
                  <a:solidFill>
                    <a:schemeClr val="bg1"/>
                  </a:solidFill>
                  <a:cs typeface="+mn-ea"/>
                  <a:sym typeface="+mn-lt"/>
                </a:rPr>
                <a:t>年大学毕业后来连，应聘到某公司担任业务员。由于工资不高，个人经济上比较困难，于是王某便通过互联网发帖寻找兼职工作。不料，被网上的境外间谍情报机关人员盯上，并以某投资咨询公司的名义将其招聘为信息员。受金钱诱惑，王某在明知对方是境外间谍情报机关人员的前提下，仍然不计后果，一意孤行，接受对方任务和指令，积极为之效力。</a:t>
              </a:r>
              <a:r>
                <a:rPr lang="en-US" altLang="zh-CN" sz="2000" dirty="0">
                  <a:solidFill>
                    <a:schemeClr val="bg1"/>
                  </a:solidFill>
                  <a:cs typeface="+mn-ea"/>
                  <a:sym typeface="+mn-lt"/>
                </a:rPr>
                <a:t>2009</a:t>
              </a:r>
              <a:r>
                <a:rPr lang="zh-CN" altLang="en-US" sz="2000" dirty="0">
                  <a:solidFill>
                    <a:schemeClr val="bg1"/>
                  </a:solidFill>
                  <a:cs typeface="+mn-ea"/>
                  <a:sym typeface="+mn-lt"/>
                </a:rPr>
                <a:t>年以来，先后多次以旅游的名义到我区某重要军事目标周边进行实地察看，秘密搜集该营区的地理位置和各种武器装备的型号、数量、位置等军事情报，通过电子邮件，加密传递给境外间谍情报机关，构成了间谍罪。法院一审判处王某有期徒刑十年，剥夺政治权力</a:t>
              </a:r>
              <a:r>
                <a:rPr lang="en-US" altLang="zh-CN" sz="2000" dirty="0">
                  <a:solidFill>
                    <a:schemeClr val="bg1"/>
                  </a:solidFill>
                  <a:cs typeface="+mn-ea"/>
                  <a:sym typeface="+mn-lt"/>
                </a:rPr>
                <a:t>3</a:t>
              </a:r>
              <a:r>
                <a:rPr lang="zh-CN" altLang="en-US" sz="2000" dirty="0">
                  <a:solidFill>
                    <a:schemeClr val="bg1"/>
                  </a:solidFill>
                  <a:cs typeface="+mn-ea"/>
                  <a:sym typeface="+mn-lt"/>
                </a:rPr>
                <a:t>年，并处罚金</a:t>
              </a:r>
              <a:r>
                <a:rPr lang="en-US" altLang="zh-CN" sz="2000" dirty="0">
                  <a:solidFill>
                    <a:schemeClr val="bg1"/>
                  </a:solidFill>
                  <a:cs typeface="+mn-ea"/>
                  <a:sym typeface="+mn-lt"/>
                </a:rPr>
                <a:t>5</a:t>
              </a:r>
              <a:r>
                <a:rPr lang="zh-CN" altLang="en-US" sz="2000" dirty="0">
                  <a:solidFill>
                    <a:schemeClr val="bg1"/>
                  </a:solidFill>
                  <a:cs typeface="+mn-ea"/>
                  <a:sym typeface="+mn-lt"/>
                </a:rPr>
                <a:t>万元。</a:t>
              </a:r>
              <a:endParaRPr lang="zh-CN" altLang="en-US" sz="2000" dirty="0">
                <a:solidFill>
                  <a:schemeClr val="bg1"/>
                </a:solidFill>
                <a:cs typeface="+mn-ea"/>
                <a:sym typeface="+mn-lt"/>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600" advClick="0" advTm="0">
        <p14:conveyor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18366"/>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18366"/>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9.xml><?xml version="1.0" encoding="utf-8"?>
<p:tagLst xmlns:p="http://schemas.openxmlformats.org/presentationml/2006/main">
  <p:tag name="KSO_WM_TEMPLATE_THUMBS_INDEX" val="1、4、7、12、14、15、17、18、21"/>
  <p:tag name="KSO_WM_TEMPLATE_SUBCATEGORY" val="0"/>
  <p:tag name="KSO_WM_TEMPLATE_MASTER_TYPE" val="1"/>
  <p:tag name="KSO_WM_TEMPLATE_COLOR_TYPE" val="1"/>
  <p:tag name="KSO_WM_TAG_VERSION" val="1.0"/>
  <p:tag name="KSO_WM_BEAUTIFY_FLAG" val="#wm#"/>
  <p:tag name="KSO_WM_TEMPLATE_CATEGORY" val="custom"/>
  <p:tag name="KSO_WM_TEMPLATE_INDEX" val="2021836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PA" val="v3.2.0"/>
</p:tagLst>
</file>

<file path=ppt/tags/tag121.xml><?xml version="1.0" encoding="utf-8"?>
<p:tagLst xmlns:p="http://schemas.openxmlformats.org/presentationml/2006/main">
  <p:tag name="KSO_WM_SLIDE_MODEL_TYPE" val="cover"/>
  <p:tag name="KSO_WM_TEMPLATE_CATEGORY" val="custom"/>
  <p:tag name="KSO_WM_TEMPLATE_INDEX" val="20218366"/>
</p:tagLst>
</file>

<file path=ppt/tags/tag122.xml><?xml version="1.0" encoding="utf-8"?>
<p:tagLst xmlns:p="http://schemas.openxmlformats.org/presentationml/2006/main">
  <p:tag name="KSO_WM_TEMPLATE_CATEGORY" val="custom"/>
  <p:tag name="KSO_WM_TEMPLATE_INDEX" val="20218366"/>
</p:tagLst>
</file>

<file path=ppt/tags/tag123.xml><?xml version="1.0" encoding="utf-8"?>
<p:tagLst xmlns:p="http://schemas.openxmlformats.org/presentationml/2006/main">
  <p:tag name="KSO_WM_TEMPLATE_CATEGORY" val="custom"/>
  <p:tag name="KSO_WM_TEMPLATE_INDEX" val="20218366"/>
</p:tagLst>
</file>

<file path=ppt/tags/tag124.xml><?xml version="1.0" encoding="utf-8"?>
<p:tagLst xmlns:p="http://schemas.openxmlformats.org/presentationml/2006/main">
  <p:tag name="KSO_WM_TEMPLATE_CATEGORY" val="custom"/>
  <p:tag name="KSO_WM_TEMPLATE_INDEX" val="20218366"/>
</p:tagLst>
</file>

<file path=ppt/tags/tag125.xml><?xml version="1.0" encoding="utf-8"?>
<p:tagLst xmlns:p="http://schemas.openxmlformats.org/presentationml/2006/main">
  <p:tag name="KSO_WM_TEMPLATE_CATEGORY" val="custom"/>
  <p:tag name="KSO_WM_TEMPLATE_INDEX" val="20218366"/>
</p:tagLst>
</file>

<file path=ppt/tags/tag126.xml><?xml version="1.0" encoding="utf-8"?>
<p:tagLst xmlns:p="http://schemas.openxmlformats.org/presentationml/2006/main">
  <p:tag name="KSO_WM_TEMPLATE_CATEGORY" val="custom"/>
  <p:tag name="KSO_WM_TEMPLATE_INDEX" val="20218366"/>
</p:tagLst>
</file>

<file path=ppt/tags/tag127.xml><?xml version="1.0" encoding="utf-8"?>
<p:tagLst xmlns:p="http://schemas.openxmlformats.org/presentationml/2006/main">
  <p:tag name="KSO_WM_TEMPLATE_CATEGORY" val="custom"/>
  <p:tag name="KSO_WM_TEMPLATE_INDEX" val="20218366"/>
</p:tagLst>
</file>

<file path=ppt/tags/tag128.xml><?xml version="1.0" encoding="utf-8"?>
<p:tagLst xmlns:p="http://schemas.openxmlformats.org/presentationml/2006/main">
  <p:tag name="KSO_WM_TEMPLATE_CATEGORY" val="custom"/>
  <p:tag name="KSO_WM_TEMPLATE_INDEX" val="20218366"/>
</p:tagLst>
</file>

<file path=ppt/tags/tag129.xml><?xml version="1.0" encoding="utf-8"?>
<p:tagLst xmlns:p="http://schemas.openxmlformats.org/presentationml/2006/main">
  <p:tag name="KSO_WM_TEMPLATE_CATEGORY" val="custom"/>
  <p:tag name="KSO_WM_TEMPLATE_INDEX" val="20218366"/>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TEMPLATE_CATEGORY" val="custom"/>
  <p:tag name="KSO_WM_TEMPLATE_INDEX" val="20218366"/>
</p:tagLst>
</file>

<file path=ppt/tags/tag131.xml><?xml version="1.0" encoding="utf-8"?>
<p:tagLst xmlns:p="http://schemas.openxmlformats.org/presentationml/2006/main">
  <p:tag name="KSO_WM_TEMPLATE_CATEGORY" val="custom"/>
  <p:tag name="KSO_WM_TEMPLATE_INDEX" val="20218366"/>
</p:tagLst>
</file>

<file path=ppt/tags/tag132.xml><?xml version="1.0" encoding="utf-8"?>
<p:tagLst xmlns:p="http://schemas.openxmlformats.org/presentationml/2006/main">
  <p:tag name="KSO_WM_TEMPLATE_CATEGORY" val="custom"/>
  <p:tag name="KSO_WM_TEMPLATE_INDEX" val="20218366"/>
</p:tagLst>
</file>

<file path=ppt/tags/tag133.xml><?xml version="1.0" encoding="utf-8"?>
<p:tagLst xmlns:p="http://schemas.openxmlformats.org/presentationml/2006/main">
  <p:tag name="KSO_WM_TEMPLATE_CATEGORY" val="custom"/>
  <p:tag name="KSO_WM_TEMPLATE_INDEX" val="20218366"/>
</p:tagLst>
</file>

<file path=ppt/tags/tag134.xml><?xml version="1.0" encoding="utf-8"?>
<p:tagLst xmlns:p="http://schemas.openxmlformats.org/presentationml/2006/main">
  <p:tag name="KSO_WM_TEMPLATE_CATEGORY" val="custom"/>
  <p:tag name="KSO_WM_TEMPLATE_INDEX" val="20218366"/>
</p:tagLst>
</file>

<file path=ppt/tags/tag135.xml><?xml version="1.0" encoding="utf-8"?>
<p:tagLst xmlns:p="http://schemas.openxmlformats.org/presentationml/2006/main">
  <p:tag name="KSO_WM_TEMPLATE_CATEGORY" val="custom"/>
  <p:tag name="KSO_WM_TEMPLATE_INDEX" val="20218366"/>
</p:tagLst>
</file>

<file path=ppt/tags/tag136.xml><?xml version="1.0" encoding="utf-8"?>
<p:tagLst xmlns:p="http://schemas.openxmlformats.org/presentationml/2006/main">
  <p:tag name="KSO_WM_TEMPLATE_CATEGORY" val="custom"/>
  <p:tag name="KSO_WM_TEMPLATE_INDEX" val="20218366"/>
</p:tagLst>
</file>

<file path=ppt/tags/tag137.xml><?xml version="1.0" encoding="utf-8"?>
<p:tagLst xmlns:p="http://schemas.openxmlformats.org/presentationml/2006/main">
  <p:tag name="KSO_WM_TEMPLATE_CATEGORY" val="custom"/>
  <p:tag name="KSO_WM_TEMPLATE_INDEX" val="20218366"/>
</p:tagLst>
</file>

<file path=ppt/tags/tag138.xml><?xml version="1.0" encoding="utf-8"?>
<p:tagLst xmlns:p="http://schemas.openxmlformats.org/presentationml/2006/main">
  <p:tag name="KSO_WM_TEMPLATE_CATEGORY" val="custom"/>
  <p:tag name="KSO_WM_TEMPLATE_INDEX" val="20218366"/>
</p:tagLst>
</file>

<file path=ppt/tags/tag139.xml><?xml version="1.0" encoding="utf-8"?>
<p:tagLst xmlns:p="http://schemas.openxmlformats.org/presentationml/2006/main">
  <p:tag name="KSO_WM_TEMPLATE_CATEGORY" val="custom"/>
  <p:tag name="KSO_WM_TEMPLATE_INDEX" val="2021836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TEMPLATE_CATEGORY" val="custom"/>
  <p:tag name="KSO_WM_TEMPLATE_INDEX" val="20218366"/>
</p:tagLst>
</file>

<file path=ppt/tags/tag141.xml><?xml version="1.0" encoding="utf-8"?>
<p:tagLst xmlns:p="http://schemas.openxmlformats.org/presentationml/2006/main">
  <p:tag name="KSO_WM_TEMPLATE_CATEGORY" val="custom"/>
  <p:tag name="KSO_WM_TEMPLATE_INDEX" val="20218366"/>
</p:tagLst>
</file>

<file path=ppt/tags/tag142.xml><?xml version="1.0" encoding="utf-8"?>
<p:tagLst xmlns:p="http://schemas.openxmlformats.org/presentationml/2006/main">
  <p:tag name="KSO_WM_TEMPLATE_CATEGORY" val="custom"/>
  <p:tag name="KSO_WM_TEMPLATE_INDEX" val="20218366"/>
</p:tagLst>
</file>

<file path=ppt/tags/tag143.xml><?xml version="1.0" encoding="utf-8"?>
<p:tagLst xmlns:p="http://schemas.openxmlformats.org/presentationml/2006/main">
  <p:tag name="KSO_WM_TEMPLATE_CATEGORY" val="custom"/>
  <p:tag name="KSO_WM_TEMPLATE_INDEX" val="20218366"/>
</p:tagLst>
</file>

<file path=ppt/tags/tag144.xml><?xml version="1.0" encoding="utf-8"?>
<p:tagLst xmlns:p="http://schemas.openxmlformats.org/presentationml/2006/main">
  <p:tag name="KSO_WM_TEMPLATE_CATEGORY" val="custom"/>
  <p:tag name="KSO_WM_TEMPLATE_INDEX" val="20218366"/>
</p:tagLst>
</file>

<file path=ppt/tags/tag145.xml><?xml version="1.0" encoding="utf-8"?>
<p:tagLst xmlns:p="http://schemas.openxmlformats.org/presentationml/2006/main">
  <p:tag name="KSO_WM_TEMPLATE_CATEGORY" val="custom"/>
  <p:tag name="KSO_WM_TEMPLATE_INDEX" val="20218366"/>
</p:tagLst>
</file>

<file path=ppt/tags/tag146.xml><?xml version="1.0" encoding="utf-8"?>
<p:tagLst xmlns:p="http://schemas.openxmlformats.org/presentationml/2006/main">
  <p:tag name="KSO_WM_TEMPLATE_CATEGORY" val="custom"/>
  <p:tag name="KSO_WM_TEMPLATE_INDEX" val="20218366"/>
</p:tagLst>
</file>

<file path=ppt/tags/tag147.xml><?xml version="1.0" encoding="utf-8"?>
<p:tagLst xmlns:p="http://schemas.openxmlformats.org/presentationml/2006/main">
  <p:tag name="KSO_WM_TEMPLATE_CATEGORY" val="custom"/>
  <p:tag name="KSO_WM_TEMPLATE_INDEX" val="20218366"/>
</p:tagLst>
</file>

<file path=ppt/tags/tag148.xml><?xml version="1.0" encoding="utf-8"?>
<p:tagLst xmlns:p="http://schemas.openxmlformats.org/presentationml/2006/main">
  <p:tag name="KSO_WM_TEMPLATE_CATEGORY" val="custom"/>
  <p:tag name="KSO_WM_TEMPLATE_INDEX" val="20218366"/>
</p:tagLst>
</file>

<file path=ppt/tags/tag149.xml><?xml version="1.0" encoding="utf-8"?>
<p:tagLst xmlns:p="http://schemas.openxmlformats.org/presentationml/2006/main">
  <p:tag name="KSO_WM_TEMPLATE_CATEGORY" val="custom"/>
  <p:tag name="KSO_WM_TEMPLATE_INDEX" val="2021836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TEMPLATE_CATEGORY" val="custom"/>
  <p:tag name="KSO_WM_TEMPLATE_INDEX" val="20218366"/>
</p:tagLst>
</file>

<file path=ppt/tags/tag151.xml><?xml version="1.0" encoding="utf-8"?>
<p:tagLst xmlns:p="http://schemas.openxmlformats.org/presentationml/2006/main">
  <p:tag name="KSO_WM_TEMPLATE_CATEGORY" val="custom"/>
  <p:tag name="KSO_WM_TEMPLATE_INDEX" val="20218366"/>
</p:tagLst>
</file>

<file path=ppt/tags/tag152.xml><?xml version="1.0" encoding="utf-8"?>
<p:tagLst xmlns:p="http://schemas.openxmlformats.org/presentationml/2006/main">
  <p:tag name="KSO_WM_TEMPLATE_CATEGORY" val="custom"/>
  <p:tag name="KSO_WM_TEMPLATE_INDEX" val="20218366"/>
</p:tagLst>
</file>

<file path=ppt/tags/tag153.xml><?xml version="1.0" encoding="utf-8"?>
<p:tagLst xmlns:p="http://schemas.openxmlformats.org/presentationml/2006/main">
  <p:tag name="KSO_WM_TEMPLATE_CATEGORY" val="custom"/>
  <p:tag name="KSO_WM_TEMPLATE_INDEX" val="20218366"/>
</p:tagLst>
</file>

<file path=ppt/tags/tag154.xml><?xml version="1.0" encoding="utf-8"?>
<p:tagLst xmlns:p="http://schemas.openxmlformats.org/presentationml/2006/main">
  <p:tag name="KSO_WM_TEMPLATE_CATEGORY" val="custom"/>
  <p:tag name="KSO_WM_TEMPLATE_INDEX" val="20218366"/>
</p:tagLst>
</file>

<file path=ppt/tags/tag155.xml><?xml version="1.0" encoding="utf-8"?>
<p:tagLst xmlns:p="http://schemas.openxmlformats.org/presentationml/2006/main">
  <p:tag name="KSO_WM_TEMPLATE_CATEGORY" val="custom"/>
  <p:tag name="KSO_WM_TEMPLATE_INDEX" val="20218366"/>
</p:tagLst>
</file>

<file path=ppt/tags/tag156.xml><?xml version="1.0" encoding="utf-8"?>
<p:tagLst xmlns:p="http://schemas.openxmlformats.org/presentationml/2006/main">
  <p:tag name="KSO_WM_TEMPLATE_CATEGORY" val="custom"/>
  <p:tag name="KSO_WM_TEMPLATE_INDEX" val="20218366"/>
</p:tagLst>
</file>

<file path=ppt/tags/tag157.xml><?xml version="1.0" encoding="utf-8"?>
<p:tagLst xmlns:p="http://schemas.openxmlformats.org/presentationml/2006/main">
  <p:tag name="KSO_WM_TEMPLATE_CATEGORY" val="custom"/>
  <p:tag name="KSO_WM_TEMPLATE_INDEX" val="20218366"/>
</p:tagLst>
</file>

<file path=ppt/tags/tag158.xml><?xml version="1.0" encoding="utf-8"?>
<p:tagLst xmlns:p="http://schemas.openxmlformats.org/presentationml/2006/main">
  <p:tag name="ISPRING_PRESENTATION_TITLE" val="全民国家安全教育日主题班会党建PPT"/>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8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9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scxqx3">
      <a:dk1>
        <a:sysClr val="windowText" lastClr="000000"/>
      </a:dk1>
      <a:lt1>
        <a:sysClr val="window" lastClr="FFFFFF"/>
      </a:lt1>
      <a:dk2>
        <a:srgbClr val="EAE6E6"/>
      </a:dk2>
      <a:lt2>
        <a:srgbClr val="F2EFEF"/>
      </a:lt2>
      <a:accent1>
        <a:srgbClr val="5C988F"/>
      </a:accent1>
      <a:accent2>
        <a:srgbClr val="879C7D"/>
      </a:accent2>
      <a:accent3>
        <a:srgbClr val="B2A16C"/>
      </a:accent3>
      <a:accent4>
        <a:srgbClr val="BC976D"/>
      </a:accent4>
      <a:accent5>
        <a:srgbClr val="A68082"/>
      </a:accent5>
      <a:accent6>
        <a:srgbClr val="906996"/>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5276</Words>
  <Application>WPS 演示</Application>
  <PresentationFormat>自定义</PresentationFormat>
  <Paragraphs>379</Paragraphs>
  <Slides>37</Slides>
  <Notes>37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37</vt:i4>
      </vt:variant>
    </vt:vector>
  </HeadingPairs>
  <TitlesOfParts>
    <vt:vector size="50" baseType="lpstr">
      <vt:lpstr>Arial</vt:lpstr>
      <vt:lpstr>宋体</vt:lpstr>
      <vt:lpstr>Wingdings</vt:lpstr>
      <vt:lpstr>方正兰亭粗黑_GBK</vt:lpstr>
      <vt:lpstr>黑体</vt:lpstr>
      <vt:lpstr>微软雅黑</vt:lpstr>
      <vt:lpstr>Arial</vt:lpstr>
      <vt:lpstr>方正粗宋简体</vt:lpstr>
      <vt:lpstr>等线</vt:lpstr>
      <vt:lpstr>Arial Unicode MS</vt:lpstr>
      <vt:lpstr>等线 Light</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全民国家安全教育日主题班会党建PPT</dc:title>
  <dc:creator>reiko.xu@outlook.com</dc:creator>
  <cp:lastModifiedBy>珍珍珍珍珍珍</cp:lastModifiedBy>
  <cp:revision>32</cp:revision>
  <dcterms:created xsi:type="dcterms:W3CDTF">2018-04-13T15:36:00Z</dcterms:created>
  <dcterms:modified xsi:type="dcterms:W3CDTF">2021-04-13T02:34:19Z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EE7A9C28C87841089D5C953AE0DF5E67</vt:lpwstr>
  </property>
</Properties>
</file>