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media/image2.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94" r:id="rId4"/>
    <p:sldId id="258" r:id="rId5"/>
    <p:sldId id="269" r:id="rId6"/>
    <p:sldId id="298" r:id="rId7"/>
    <p:sldId id="295" r:id="rId8"/>
    <p:sldId id="297" r:id="rId9"/>
    <p:sldId id="259" r:id="rId10"/>
    <p:sldId id="293" r:id="rId11"/>
    <p:sldId id="282" r:id="rId12"/>
    <p:sldId id="277" r:id="rId13"/>
    <p:sldId id="278" r:id="rId14"/>
    <p:sldId id="279" r:id="rId15"/>
    <p:sldId id="308"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6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C35BB1C6-BF8F-4481-8AB2-603A1C8A906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C35BB1C6-BF8F-4481-8AB2-603A1C8A906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zh-CN" altLang="en-US"/>
              <a:t>单击此处编辑母版标题样式</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C35BB1C6-BF8F-4481-8AB2-603A1C8A906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endParaRPr lang="en-US" sz="7200" dirty="0">
              <a:solidFill>
                <a:schemeClr val="tx1"/>
              </a:solidFill>
              <a:effectLst/>
            </a:endParaRP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endParaRPr lang="en-US" sz="7200" dirty="0">
              <a:solidFill>
                <a:schemeClr val="tx1"/>
              </a:solidFill>
              <a:effectLst/>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C35BB1C6-BF8F-4481-8AB2-603A1C8A906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zh-CN" altLang="en-US"/>
              <a:t>单击此处编辑母版标题样式</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3" name="Date Placeholder 2"/>
          <p:cNvSpPr>
            <a:spLocks noGrp="1"/>
          </p:cNvSpPr>
          <p:nvPr>
            <p:ph type="dt" sz="half" idx="10"/>
          </p:nvPr>
        </p:nvSpPr>
        <p:spPr/>
        <p:txBody>
          <a:bodyPr/>
          <a:lstStyle/>
          <a:p>
            <a:fld id="{C35BB1C6-BF8F-4481-8AB2-603A1C8A906A}"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zh-CN" altLang="en-US"/>
              <a:t>单击此处编辑母版标题样式</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3" name="Date Placeholder 2"/>
          <p:cNvSpPr>
            <a:spLocks noGrp="1"/>
          </p:cNvSpPr>
          <p:nvPr>
            <p:ph type="dt" sz="half" idx="10"/>
          </p:nvPr>
        </p:nvSpPr>
        <p:spPr/>
        <p:txBody>
          <a:bodyPr/>
          <a:lstStyle/>
          <a:p>
            <a:fld id="{C35BB1C6-BF8F-4481-8AB2-603A1C8A906A}"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35BB1C6-BF8F-4481-8AB2-603A1C8A906A}" type="datetimeFigureOut">
              <a:rPr lang="en-US" smtClean="0"/>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fld>
            <a:endParaRPr lang="en-US" dirty="0"/>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两栏内容">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685800" y="2063396"/>
            <a:ext cx="5088714" cy="3311189"/>
          </a:xfrm>
        </p:spPr>
        <p:txBody>
          <a:bodyPr ancho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13" name="Content Placeholder 3"/>
          <p:cNvSpPr>
            <a:spLocks noGrp="1"/>
          </p:cNvSpPr>
          <p:nvPr>
            <p:ph sz="quarter" idx="14"/>
          </p:nvPr>
        </p:nvSpPr>
        <p:spPr>
          <a:xfrm>
            <a:off x="5993971" y="2063396"/>
            <a:ext cx="5086538" cy="3311189"/>
          </a:xfrm>
        </p:spPr>
        <p:txBody>
          <a:bodyPr ancho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zh-CN" altLang="en-US"/>
              <a:t>单击此处编辑母版标题样式</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F7F47CF-67C9-420C-80A5-E2069FF0C2DF}"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80322" y="3030008"/>
            <a:ext cx="4698355" cy="290617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5594123" y="3030008"/>
            <a:ext cx="4700059" cy="290617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EC5CECA-2D3A-4680-9B49-752200DE467C}"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zh-CN" altLang="en-US"/>
              <a:t>单击此处编辑母版标题样式</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C35BB1C6-BF8F-4481-8AB2-603A1C8A906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C35BB1C6-BF8F-4481-8AB2-603A1C8A906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1" Type="http://schemas.openxmlformats.org/officeDocument/2006/relationships/theme" Target="../theme/theme1.xml"/><Relationship Id="rId20" Type="http://schemas.openxmlformats.org/officeDocument/2006/relationships/image" Target="../media/image3.png"/><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35BB1C6-BF8F-4481-8AB2-603A1C8A906A}" type="datetimeFigureOut">
              <a:rPr lang="en-US" smtClean="0"/>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1.sv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1.svg"/><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svg"/><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sv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888490" y="655320"/>
            <a:ext cx="8759190" cy="1345565"/>
          </a:xfrm>
        </p:spPr>
        <p:txBody>
          <a:bodyPr>
            <a:scene3d>
              <a:camera prst="orthographicFront"/>
              <a:lightRig rig="threePt" dir="t"/>
            </a:scene3d>
          </a:bodyPr>
          <a:lstStyle/>
          <a:p>
            <a:pPr algn="ctr"/>
            <a:r>
              <a:rPr lang="zh-CN" altLang="en-US" sz="7200" b="1" dirty="0">
                <a:ln w="6600">
                  <a:solidFill>
                    <a:schemeClr val="accent2"/>
                  </a:solidFill>
                  <a:prstDash val="solid"/>
                </a:ln>
                <a:solidFill>
                  <a:srgbClr val="FFFFFF"/>
                </a:solidFill>
                <a:effectLst>
                  <a:outerShdw dist="38100" dir="2700000" algn="tl" rotWithShape="0">
                    <a:schemeClr val="accent2"/>
                  </a:outerShdw>
                </a:effectLst>
              </a:rPr>
              <a:t>学风建设主题班会</a:t>
            </a:r>
            <a:endParaRPr lang="zh-CN" altLang="en-US" sz="7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文本框 2"/>
          <p:cNvSpPr txBox="1"/>
          <p:nvPr/>
        </p:nvSpPr>
        <p:spPr>
          <a:xfrm>
            <a:off x="2633980" y="4425315"/>
            <a:ext cx="7268210" cy="1445260"/>
          </a:xfrm>
          <a:prstGeom prst="rect">
            <a:avLst/>
          </a:prstGeom>
          <a:noFill/>
        </p:spPr>
        <p:txBody>
          <a:bodyPr wrap="square" rtlCol="0">
            <a:spAutoFit/>
            <a:scene3d>
              <a:camera prst="orthographicFront"/>
              <a:lightRig rig="threePt" dir="t"/>
            </a:scene3d>
          </a:bodyPr>
          <a:p>
            <a:pPr algn="ctr"/>
            <a:r>
              <a:rPr lang="en-US" altLang="zh-CN"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rPr>
              <a:t>2018</a:t>
            </a:r>
            <a:r>
              <a:rPr lang="zh-CN" altLang="en-US"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rPr>
              <a:t>级环境工程专业</a:t>
            </a:r>
            <a:endParaRPr lang="zh-CN" altLang="en-US"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endParaRPr>
          </a:p>
          <a:p>
            <a:pPr algn="ctr"/>
            <a:r>
              <a:rPr lang="en-US" altLang="zh-CN"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rPr>
              <a:t>2021</a:t>
            </a:r>
            <a:r>
              <a:rPr lang="zh-CN" altLang="en-US"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rPr>
              <a:t>年</a:t>
            </a:r>
            <a:r>
              <a:rPr lang="en-US" altLang="zh-CN"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rPr>
              <a:t>3</a:t>
            </a:r>
            <a:r>
              <a:rPr lang="zh-CN" altLang="en-US"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rPr>
              <a:t>月</a:t>
            </a:r>
            <a:r>
              <a:rPr lang="en-US" altLang="zh-CN"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rPr>
              <a:t>15</a:t>
            </a:r>
            <a:r>
              <a:rPr lang="zh-CN" altLang="en-US"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rPr>
              <a:t>日</a:t>
            </a:r>
            <a:endParaRPr lang="zh-CN" altLang="en-US" sz="4400" b="1">
              <a:ln w="6600">
                <a:solidFill>
                  <a:schemeClr val="accent2"/>
                </a:solidFill>
                <a:prstDash val="solid"/>
              </a:ln>
              <a:solidFill>
                <a:srgbClr val="FFFFFF"/>
              </a:solidFill>
              <a:effectLst>
                <a:outerShdw dist="38100" dir="2700000" algn="tl" rotWithShape="0">
                  <a:schemeClr val="accent2"/>
                </a:outerShdw>
              </a:effectLst>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txBox="1">
            <a:spLocks noGrp="1"/>
          </p:cNvSpPr>
          <p:nvPr>
            <p:ph type="title"/>
          </p:nvPr>
        </p:nvSpPr>
        <p:spPr>
          <a:xfrm>
            <a:off x="681038" y="3092927"/>
            <a:ext cx="9613900" cy="645160"/>
          </a:xfrm>
          <a:prstGeom prst="rect">
            <a:avLst/>
          </a:prstGeom>
          <a:noFill/>
        </p:spPr>
        <p:txBody>
          <a:bodyPr wrap="square">
            <a:spAutoFit/>
          </a:bodyPr>
          <a:lstStyle/>
          <a:p>
            <a:pPr algn="ctr"/>
            <a:r>
              <a:rPr lang="zh-CN" altLang="en-US" sz="4000" b="1" i="0" dirty="0">
                <a:effectLst/>
                <a:latin typeface="-apple-system"/>
              </a:rPr>
              <a:t>六、新学期新计划</a:t>
            </a:r>
            <a:endParaRPr lang="zh-CN" altLang="en-US" sz="4000" b="1" dirty="0"/>
          </a:p>
        </p:txBody>
      </p:sp>
      <p:pic>
        <p:nvPicPr>
          <p:cNvPr id="6" name="图片 5"/>
          <p:cNvPicPr>
            <a:picLocks noChangeAspect="1"/>
          </p:cNvPicPr>
          <p:nvPr/>
        </p:nvPicPr>
        <p:blipFill>
          <a:blip r:embed="rId1"/>
          <a:stretch>
            <a:fillRect/>
          </a:stretch>
        </p:blipFill>
        <p:spPr>
          <a:xfrm>
            <a:off x="2435348" y="257638"/>
            <a:ext cx="6877328" cy="243229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32510" y="1522095"/>
            <a:ext cx="9274175" cy="2368550"/>
          </a:xfrm>
          <a:prstGeom prst="rect">
            <a:avLst/>
          </a:prstGeom>
          <a:noFill/>
        </p:spPr>
        <p:txBody>
          <a:bodyPr wrap="square">
            <a:spAutoFit/>
          </a:bodyPr>
          <a:lstStyle/>
          <a:p>
            <a:pPr algn="just"/>
            <a:r>
              <a:rPr lang="en-US" altLang="zh-CN" sz="2800" b="1" i="0" dirty="0">
                <a:effectLst/>
                <a:latin typeface="-apple-system"/>
              </a:rPr>
              <a:t>     </a:t>
            </a:r>
            <a:r>
              <a:rPr lang="zh-CN" altLang="en-US" sz="2800" b="1" i="0" dirty="0">
                <a:effectLst/>
                <a:latin typeface="-apple-system"/>
              </a:rPr>
              <a:t>四年的大学生涯，每学期的小计划，都是为我们最终的职业目标而努力的，只有树立了目标，才能明确奋斗方向，犹如海洋中的灯塔，引领你沿着正确的航道，驶向成功。</a:t>
            </a:r>
            <a:endParaRPr lang="zh-CN" altLang="en-US" b="1" i="0" dirty="0">
              <a:effectLst/>
              <a:latin typeface="-apple-system"/>
            </a:endParaRPr>
          </a:p>
          <a:p>
            <a:br>
              <a:rPr lang="zh-CN" altLang="en-US" b="1" dirty="0"/>
            </a:br>
            <a:endParaRPr lang="zh-CN" altLang="en-US" b="1" dirty="0"/>
          </a:p>
        </p:txBody>
      </p:sp>
      <p:pic>
        <p:nvPicPr>
          <p:cNvPr id="7" name="图片 6"/>
          <p:cNvPicPr>
            <a:picLocks noChangeAspect="1"/>
          </p:cNvPicPr>
          <p:nvPr/>
        </p:nvPicPr>
        <p:blipFill>
          <a:blip r:embed="rId1"/>
          <a:stretch>
            <a:fillRect/>
          </a:stretch>
        </p:blipFill>
        <p:spPr>
          <a:xfrm>
            <a:off x="118277" y="4500978"/>
            <a:ext cx="2860035" cy="216152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89865" y="1950085"/>
            <a:ext cx="10988675" cy="3969385"/>
          </a:xfrm>
          <a:prstGeom prst="rect">
            <a:avLst/>
          </a:prstGeom>
          <a:noFill/>
        </p:spPr>
        <p:txBody>
          <a:bodyPr wrap="square">
            <a:spAutoFit/>
          </a:bodyPr>
          <a:lstStyle/>
          <a:p>
            <a:pPr algn="just"/>
            <a:r>
              <a:rPr lang="en-US" altLang="zh-CN" sz="2800" b="1" i="0" dirty="0">
                <a:effectLst/>
                <a:latin typeface="-apple-system"/>
              </a:rPr>
              <a:t>    </a:t>
            </a:r>
            <a:r>
              <a:rPr lang="zh-CN" altLang="en-US" sz="2800" b="1" i="0" dirty="0">
                <a:effectLst/>
                <a:latin typeface="-apple-system"/>
              </a:rPr>
              <a:t>“不积跬步，无以至千里”，在确立初步职业规划的前提下，重要的环节还是要看同学们的行动了，往往这关键一步，却是大家最容易忽视与难以落实的，没有以目标为导向的行动，目标就难以实现。</a:t>
            </a:r>
            <a:endParaRPr lang="zh-CN" altLang="en-US" sz="2800" b="1" i="0" dirty="0">
              <a:effectLst/>
              <a:latin typeface="-apple-system"/>
            </a:endParaRPr>
          </a:p>
          <a:p>
            <a:pPr algn="just"/>
            <a:endParaRPr lang="zh-CN" altLang="en-US" sz="2800" b="1" i="0" dirty="0">
              <a:effectLst/>
              <a:latin typeface="-apple-system"/>
            </a:endParaRPr>
          </a:p>
          <a:p>
            <a:pPr algn="just"/>
            <a:r>
              <a:rPr lang="zh-CN" altLang="en-US" sz="2800" b="1" i="0" dirty="0">
                <a:effectLst/>
                <a:latin typeface="-apple-system"/>
              </a:rPr>
              <a:t>     新学期的书本、课程表早已发到了同学手中，对于新学期的主要任务大家都有了大概的了解。如果觉得半年的计划难以制定，同学们可以以月为单位制定行动方案，具体到每周，会更加便于实施。当然在实施的过程中，对自己的自律能力是一个极大的考验，可以尝试将自己的计划在社交平台公布，让小伙伴一起监督。</a:t>
            </a:r>
            <a:endParaRPr lang="zh-CN" altLang="en-US" sz="2800" b="1" i="0" dirty="0">
              <a:effectLst/>
              <a:latin typeface="-apple-system"/>
            </a:endParaRPr>
          </a:p>
        </p:txBody>
      </p:sp>
      <p:sp>
        <p:nvSpPr>
          <p:cNvPr id="5" name="文本框 4"/>
          <p:cNvSpPr txBox="1"/>
          <p:nvPr/>
        </p:nvSpPr>
        <p:spPr>
          <a:xfrm>
            <a:off x="424815" y="657860"/>
            <a:ext cx="8380095" cy="583565"/>
          </a:xfrm>
          <a:prstGeom prst="rect">
            <a:avLst/>
          </a:prstGeom>
          <a:noFill/>
        </p:spPr>
        <p:txBody>
          <a:bodyPr wrap="square">
            <a:spAutoFit/>
          </a:bodyPr>
          <a:lstStyle/>
          <a:p>
            <a:r>
              <a:rPr lang="zh-CN" altLang="en-US" sz="3200" dirty="0">
                <a:solidFill>
                  <a:schemeClr val="bg1"/>
                </a:solidFill>
                <a:effectLst/>
              </a:rPr>
              <a:t>制定行动计划，增强执行力</a:t>
            </a:r>
            <a:endParaRPr lang="zh-CN" altLang="en-US" sz="3200" dirty="0">
              <a:solidFill>
                <a:schemeClr val="bg1"/>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图片"/>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52500" y="509588"/>
            <a:ext cx="10287000" cy="5838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18615" y="1659890"/>
            <a:ext cx="5991860" cy="3538220"/>
          </a:xfrm>
          <a:prstGeom prst="rect">
            <a:avLst/>
          </a:prstGeom>
          <a:noFill/>
        </p:spPr>
        <p:txBody>
          <a:bodyPr wrap="square">
            <a:spAutoFit/>
          </a:bodyPr>
          <a:lstStyle/>
          <a:p>
            <a:pPr algn="just"/>
            <a:r>
              <a:rPr lang="zh-CN" altLang="en-US" sz="3200" b="1" i="0" dirty="0">
                <a:effectLst/>
                <a:latin typeface="宋体" panose="02010600030101010101" pitchFamily="2" charset="-122"/>
                <a:ea typeface="宋体" panose="02010600030101010101" pitchFamily="2" charset="-122"/>
                <a:cs typeface="宋体" panose="02010600030101010101" pitchFamily="2" charset="-122"/>
              </a:rPr>
              <a:t>学好基本功，保持好奇心</a:t>
            </a:r>
            <a:endParaRPr lang="zh-CN" altLang="en-US" sz="3200" b="1" i="0" dirty="0">
              <a:effectLst/>
              <a:latin typeface="宋体" panose="02010600030101010101" pitchFamily="2" charset="-122"/>
              <a:ea typeface="宋体" panose="02010600030101010101" pitchFamily="2" charset="-122"/>
              <a:cs typeface="宋体" panose="02010600030101010101" pitchFamily="2" charset="-122"/>
            </a:endParaRPr>
          </a:p>
          <a:p>
            <a:pPr algn="just"/>
            <a:r>
              <a:rPr lang="zh-CN" altLang="en-US" sz="3200" b="1" i="0" dirty="0">
                <a:effectLst/>
                <a:latin typeface="宋体" panose="02010600030101010101" pitchFamily="2" charset="-122"/>
                <a:ea typeface="宋体" panose="02010600030101010101" pitchFamily="2" charset="-122"/>
                <a:cs typeface="宋体" panose="02010600030101010101" pitchFamily="2" charset="-122"/>
              </a:rPr>
              <a:t>A.提前预习</a:t>
            </a:r>
            <a:endParaRPr lang="zh-CN" altLang="en-US" sz="3200" b="1" i="0" dirty="0">
              <a:effectLst/>
              <a:latin typeface="宋体" panose="02010600030101010101" pitchFamily="2" charset="-122"/>
              <a:ea typeface="宋体" panose="02010600030101010101" pitchFamily="2" charset="-122"/>
              <a:cs typeface="宋体" panose="02010600030101010101" pitchFamily="2" charset="-122"/>
            </a:endParaRPr>
          </a:p>
          <a:p>
            <a:pPr algn="just"/>
            <a:r>
              <a:rPr lang="zh-CN" altLang="en-US" sz="3200" b="1" i="0" dirty="0">
                <a:effectLst/>
                <a:latin typeface="宋体" panose="02010600030101010101" pitchFamily="2" charset="-122"/>
                <a:ea typeface="宋体" panose="02010600030101010101" pitchFamily="2" charset="-122"/>
                <a:cs typeface="宋体" panose="02010600030101010101" pitchFamily="2" charset="-122"/>
              </a:rPr>
              <a:t>B.善记笔记</a:t>
            </a:r>
            <a:endParaRPr lang="zh-CN" altLang="en-US" sz="3200" b="1" i="0" dirty="0">
              <a:effectLst/>
              <a:latin typeface="宋体" panose="02010600030101010101" pitchFamily="2" charset="-122"/>
              <a:ea typeface="宋体" panose="02010600030101010101" pitchFamily="2" charset="-122"/>
              <a:cs typeface="宋体" panose="02010600030101010101" pitchFamily="2" charset="-122"/>
            </a:endParaRPr>
          </a:p>
          <a:p>
            <a:pPr algn="just"/>
            <a:r>
              <a:rPr lang="zh-CN" altLang="en-US" sz="3200" b="1" i="0" dirty="0">
                <a:effectLst/>
                <a:latin typeface="宋体" panose="02010600030101010101" pitchFamily="2" charset="-122"/>
                <a:ea typeface="宋体" panose="02010600030101010101" pitchFamily="2" charset="-122"/>
                <a:cs typeface="宋体" panose="02010600030101010101" pitchFamily="2" charset="-122"/>
              </a:rPr>
              <a:t>C.及时复习</a:t>
            </a:r>
            <a:endParaRPr lang="zh-CN" altLang="en-US" sz="3200" b="1" i="0" dirty="0">
              <a:effectLst/>
              <a:latin typeface="宋体" panose="02010600030101010101" pitchFamily="2" charset="-122"/>
              <a:ea typeface="宋体" panose="02010600030101010101" pitchFamily="2" charset="-122"/>
              <a:cs typeface="宋体" panose="02010600030101010101" pitchFamily="2" charset="-122"/>
            </a:endParaRPr>
          </a:p>
          <a:p>
            <a:pPr algn="just"/>
            <a:r>
              <a:rPr lang="zh-CN" altLang="en-US" sz="3200" b="1" i="0" dirty="0">
                <a:effectLst/>
                <a:latin typeface="宋体" panose="02010600030101010101" pitchFamily="2" charset="-122"/>
                <a:ea typeface="宋体" panose="02010600030101010101" pitchFamily="2" charset="-122"/>
                <a:cs typeface="宋体" panose="02010600030101010101" pitchFamily="2" charset="-122"/>
              </a:rPr>
              <a:t>D.独立思考</a:t>
            </a:r>
            <a:endParaRPr lang="zh-CN" altLang="en-US" sz="3200" b="1" i="0" dirty="0">
              <a:effectLst/>
              <a:latin typeface="宋体" panose="02010600030101010101" pitchFamily="2" charset="-122"/>
              <a:ea typeface="宋体" panose="02010600030101010101" pitchFamily="2" charset="-122"/>
              <a:cs typeface="宋体" panose="02010600030101010101" pitchFamily="2" charset="-122"/>
            </a:endParaRPr>
          </a:p>
          <a:p>
            <a:pPr algn="just"/>
            <a:r>
              <a:rPr lang="zh-CN" altLang="en-US" sz="3200" b="1" i="0" dirty="0">
                <a:effectLst/>
                <a:latin typeface="宋体" panose="02010600030101010101" pitchFamily="2" charset="-122"/>
                <a:ea typeface="宋体" panose="02010600030101010101" pitchFamily="2" charset="-122"/>
                <a:cs typeface="宋体" panose="02010600030101010101" pitchFamily="2" charset="-122"/>
              </a:rPr>
              <a:t>E.总结错误</a:t>
            </a:r>
            <a:endParaRPr lang="zh-CN" altLang="en-US" sz="3200" b="1" i="0" dirty="0">
              <a:effectLst/>
              <a:latin typeface="宋体" panose="02010600030101010101" pitchFamily="2" charset="-122"/>
              <a:ea typeface="宋体" panose="02010600030101010101" pitchFamily="2" charset="-122"/>
              <a:cs typeface="宋体" panose="02010600030101010101" pitchFamily="2" charset="-122"/>
            </a:endParaRPr>
          </a:p>
          <a:p>
            <a:pPr algn="just"/>
            <a:r>
              <a:rPr lang="zh-CN" altLang="en-US" sz="3200" b="1" i="0" dirty="0">
                <a:effectLst/>
                <a:latin typeface="宋体" panose="02010600030101010101" pitchFamily="2" charset="-122"/>
                <a:ea typeface="宋体" panose="02010600030101010101" pitchFamily="2" charset="-122"/>
                <a:cs typeface="宋体" panose="02010600030101010101" pitchFamily="2" charset="-122"/>
              </a:rPr>
              <a:t>学会小组合作，共同进步受益多</a:t>
            </a:r>
            <a:endParaRPr lang="zh-CN" altLang="en-US" sz="3200" b="1" i="0" dirty="0">
              <a:effectLst/>
              <a:latin typeface="宋体" panose="02010600030101010101" pitchFamily="2" charset="-122"/>
              <a:ea typeface="宋体" panose="02010600030101010101" pitchFamily="2" charset="-122"/>
              <a:cs typeface="宋体" panose="02010600030101010101" pitchFamily="2" charset="-122"/>
            </a:endParaRPr>
          </a:p>
        </p:txBody>
      </p:sp>
      <p:sp>
        <p:nvSpPr>
          <p:cNvPr id="5" name="文本框 4"/>
          <p:cNvSpPr txBox="1"/>
          <p:nvPr/>
        </p:nvSpPr>
        <p:spPr>
          <a:xfrm>
            <a:off x="835660" y="730885"/>
            <a:ext cx="8380095" cy="583565"/>
          </a:xfrm>
          <a:prstGeom prst="rect">
            <a:avLst/>
          </a:prstGeom>
          <a:noFill/>
        </p:spPr>
        <p:txBody>
          <a:bodyPr wrap="square">
            <a:spAutoFit/>
          </a:bodyPr>
          <a:lstStyle/>
          <a:p>
            <a:r>
              <a:rPr lang="zh-CN" altLang="en-US" sz="3200" dirty="0">
                <a:solidFill>
                  <a:schemeClr val="bg1"/>
                </a:solidFill>
                <a:effectLst/>
              </a:rPr>
              <a:t>掌握学习方法  遇见全新的自己</a:t>
            </a:r>
            <a:endParaRPr lang="zh-CN" altLang="en-US" sz="3200" dirty="0">
              <a:solidFill>
                <a:schemeClr val="bg1"/>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605155" y="1600835"/>
            <a:ext cx="10979150" cy="4087495"/>
          </a:xfrm>
        </p:spPr>
        <p:txBody>
          <a:bodyPr>
            <a:normAutofit/>
          </a:bodyPr>
          <a:lstStyle/>
          <a:p>
            <a:pPr marL="0" indent="0" algn="l">
              <a:buNone/>
            </a:pPr>
            <a:r>
              <a:rPr lang="zh-CN" altLang="en-US" sz="4000" b="1" dirty="0">
                <a:solidFill>
                  <a:srgbClr val="00B0F0"/>
                </a:solidFill>
              </a:rPr>
              <a:t>      </a:t>
            </a:r>
            <a:r>
              <a:rPr lang="zh-CN" altLang="en-US" sz="4000" b="1" dirty="0">
                <a:ln w="22225">
                  <a:solidFill>
                    <a:schemeClr val="accent2"/>
                  </a:solidFill>
                  <a:prstDash val="solid"/>
                </a:ln>
                <a:solidFill>
                  <a:schemeClr val="accent2">
                    <a:lumMod val="40000"/>
                    <a:lumOff val="60000"/>
                  </a:schemeClr>
                </a:solidFill>
                <a:effectLst/>
              </a:rPr>
              <a:t> 春天是一个崭新的季节。它将带给我们新的希望、新的机遇，亲爱的同学们，愿你们趁着春风扬帆起航，在新学期里遇见全新的自己。 新的学期，</a:t>
            </a:r>
            <a:r>
              <a:rPr lang="zh-CN" altLang="en-US" sz="4000" b="1" dirty="0">
                <a:ln w="22225">
                  <a:solidFill>
                    <a:schemeClr val="accent2"/>
                  </a:solidFill>
                  <a:prstDash val="solid"/>
                </a:ln>
                <a:solidFill>
                  <a:schemeClr val="accent2">
                    <a:lumMod val="40000"/>
                    <a:lumOff val="60000"/>
                  </a:schemeClr>
                </a:solidFill>
                <a:effectLst/>
                <a:sym typeface="+mn-ea"/>
              </a:rPr>
              <a:t>加油同学们！</a:t>
            </a:r>
            <a:r>
              <a:rPr lang="zh-CN" altLang="en-US" sz="4000" b="1" dirty="0">
                <a:ln w="22225">
                  <a:solidFill>
                    <a:schemeClr val="accent2"/>
                  </a:solidFill>
                  <a:prstDash val="solid"/>
                </a:ln>
                <a:solidFill>
                  <a:schemeClr val="accent2">
                    <a:lumMod val="40000"/>
                    <a:lumOff val="60000"/>
                  </a:schemeClr>
                </a:solidFill>
                <a:effectLst/>
              </a:rPr>
              <a:t>我相信大家会越来越好！</a:t>
            </a:r>
            <a:endParaRPr lang="zh-CN" altLang="en-US" sz="4000" b="1" dirty="0">
              <a:ln w="22225">
                <a:solidFill>
                  <a:schemeClr val="accent2"/>
                </a:solidFill>
                <a:prstDash val="solid"/>
              </a:ln>
              <a:solidFill>
                <a:schemeClr val="accent2">
                  <a:lumMod val="40000"/>
                  <a:lumOff val="60000"/>
                </a:schemeClr>
              </a:solidFill>
              <a:effectLst/>
            </a:endParaRPr>
          </a:p>
        </p:txBody>
      </p:sp>
      <p:pic>
        <p:nvPicPr>
          <p:cNvPr id="4" name="图形 3" descr="书架上的书籍"/>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605161" y="148701"/>
            <a:ext cx="914400" cy="914400"/>
          </a:xfrm>
          <a:prstGeom prst="rect">
            <a:avLst/>
          </a:prstGeom>
        </p:spPr>
      </p:pic>
    </p:spTree>
  </p:cSld>
  <p:clrMapOvr>
    <a:masterClrMapping/>
  </p:clrMapOvr>
  <p:timing>
    <p:tnLst>
      <p:par>
        <p:cTn id="1" dur="indefinite" restart="never" nodeType="tmRoot"/>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605155" y="854710"/>
            <a:ext cx="11376025" cy="5639435"/>
          </a:xfrm>
        </p:spPr>
        <p:txBody>
          <a:bodyPr>
            <a:normAutofit fontScale="70000"/>
          </a:bodyPr>
          <a:lstStyle/>
          <a:p>
            <a:pPr marL="0" indent="0" algn="ctr">
              <a:buNone/>
            </a:pPr>
            <a:r>
              <a:rPr lang="zh-CN" sz="8570" dirty="0">
                <a:ln w="22225">
                  <a:solidFill>
                    <a:schemeClr val="accent2"/>
                  </a:solidFill>
                  <a:prstDash val="solid"/>
                </a:ln>
                <a:solidFill>
                  <a:schemeClr val="accent2">
                    <a:lumMod val="40000"/>
                    <a:lumOff val="60000"/>
                  </a:schemeClr>
                </a:solidFill>
                <a:effectLst/>
              </a:rPr>
              <a:t>目   录</a:t>
            </a:r>
            <a:endParaRPr lang="zh-CN" sz="8570" dirty="0">
              <a:ln w="22225">
                <a:solidFill>
                  <a:schemeClr val="accent2"/>
                </a:solidFill>
                <a:prstDash val="solid"/>
              </a:ln>
              <a:solidFill>
                <a:schemeClr val="accent2">
                  <a:lumMod val="40000"/>
                  <a:lumOff val="60000"/>
                </a:schemeClr>
              </a:solidFill>
              <a:effectLst/>
            </a:endParaRPr>
          </a:p>
          <a:p>
            <a:pPr marL="0" indent="0" algn="l">
              <a:buNone/>
            </a:pPr>
            <a:r>
              <a:rPr lang="zh-CN" altLang="en-US" sz="5715" dirty="0">
                <a:ln w="22225">
                  <a:solidFill>
                    <a:schemeClr val="accent2"/>
                  </a:solidFill>
                  <a:prstDash val="solid"/>
                </a:ln>
                <a:solidFill>
                  <a:schemeClr val="accent2">
                    <a:lumMod val="40000"/>
                    <a:lumOff val="60000"/>
                  </a:schemeClr>
                </a:solidFill>
                <a:effectLst/>
              </a:rPr>
              <a:t>一、学风存在的主要问题</a:t>
            </a:r>
            <a:endParaRPr lang="zh-CN" altLang="en-US" sz="5715" dirty="0">
              <a:ln w="22225">
                <a:solidFill>
                  <a:schemeClr val="accent2"/>
                </a:solidFill>
                <a:prstDash val="solid"/>
              </a:ln>
              <a:solidFill>
                <a:schemeClr val="accent2">
                  <a:lumMod val="40000"/>
                  <a:lumOff val="60000"/>
                </a:schemeClr>
              </a:solidFill>
              <a:effectLst/>
            </a:endParaRPr>
          </a:p>
          <a:p>
            <a:pPr marL="0" indent="0" algn="l">
              <a:buNone/>
            </a:pPr>
            <a:r>
              <a:rPr lang="zh-CN" altLang="en-US" sz="5715" dirty="0">
                <a:ln w="22225">
                  <a:solidFill>
                    <a:schemeClr val="accent2"/>
                  </a:solidFill>
                  <a:prstDash val="solid"/>
                </a:ln>
                <a:solidFill>
                  <a:schemeClr val="accent2">
                    <a:lumMod val="40000"/>
                    <a:lumOff val="60000"/>
                  </a:schemeClr>
                </a:solidFill>
                <a:effectLst/>
              </a:rPr>
              <a:t>二、旷课违纪处分管理规定</a:t>
            </a:r>
            <a:endParaRPr lang="zh-CN" altLang="en-US" sz="5715" dirty="0">
              <a:ln w="22225">
                <a:solidFill>
                  <a:schemeClr val="accent2"/>
                </a:solidFill>
                <a:prstDash val="solid"/>
              </a:ln>
              <a:solidFill>
                <a:schemeClr val="accent2">
                  <a:lumMod val="40000"/>
                  <a:lumOff val="60000"/>
                </a:schemeClr>
              </a:solidFill>
              <a:effectLst/>
            </a:endParaRPr>
          </a:p>
          <a:p>
            <a:pPr marL="0" indent="0" algn="l">
              <a:buNone/>
            </a:pPr>
            <a:r>
              <a:rPr lang="zh-CN" altLang="en-US" sz="5715" dirty="0">
                <a:ln w="22225">
                  <a:solidFill>
                    <a:schemeClr val="accent2"/>
                  </a:solidFill>
                  <a:prstDash val="solid"/>
                </a:ln>
                <a:solidFill>
                  <a:schemeClr val="accent2">
                    <a:lumMod val="40000"/>
                    <a:lumOff val="60000"/>
                  </a:schemeClr>
                </a:solidFill>
                <a:effectLst/>
              </a:rPr>
              <a:t>三、学校对考试违纪、作弊的处理</a:t>
            </a:r>
            <a:endParaRPr lang="zh-CN" altLang="en-US" sz="5715" dirty="0">
              <a:ln w="22225">
                <a:solidFill>
                  <a:schemeClr val="accent2"/>
                </a:solidFill>
                <a:prstDash val="solid"/>
              </a:ln>
              <a:solidFill>
                <a:schemeClr val="accent2">
                  <a:lumMod val="40000"/>
                  <a:lumOff val="60000"/>
                </a:schemeClr>
              </a:solidFill>
              <a:effectLst/>
            </a:endParaRPr>
          </a:p>
          <a:p>
            <a:pPr marL="0" indent="0" algn="l">
              <a:buNone/>
            </a:pPr>
            <a:r>
              <a:rPr lang="zh-CN" altLang="en-US" sz="5715" dirty="0">
                <a:ln w="22225">
                  <a:solidFill>
                    <a:schemeClr val="accent2"/>
                  </a:solidFill>
                  <a:prstDash val="solid"/>
                </a:ln>
                <a:solidFill>
                  <a:schemeClr val="accent2">
                    <a:lumMod val="40000"/>
                    <a:lumOff val="60000"/>
                  </a:schemeClr>
                </a:solidFill>
                <a:effectLst/>
              </a:rPr>
              <a:t>四、作弊、违纪等未解除学生的学士学位授予办法</a:t>
            </a:r>
            <a:endParaRPr lang="zh-CN" altLang="en-US" sz="5715" dirty="0">
              <a:ln w="22225">
                <a:solidFill>
                  <a:schemeClr val="accent2"/>
                </a:solidFill>
                <a:prstDash val="solid"/>
              </a:ln>
              <a:solidFill>
                <a:schemeClr val="accent2">
                  <a:lumMod val="40000"/>
                  <a:lumOff val="60000"/>
                </a:schemeClr>
              </a:solidFill>
              <a:effectLst/>
            </a:endParaRPr>
          </a:p>
          <a:p>
            <a:pPr marL="0" indent="0" algn="l">
              <a:buNone/>
            </a:pPr>
            <a:r>
              <a:rPr lang="zh-CN" altLang="en-US" sz="5715" dirty="0">
                <a:ln w="22225">
                  <a:solidFill>
                    <a:schemeClr val="accent2"/>
                  </a:solidFill>
                  <a:prstDash val="solid"/>
                </a:ln>
                <a:solidFill>
                  <a:schemeClr val="accent2">
                    <a:lumMod val="40000"/>
                    <a:lumOff val="60000"/>
                  </a:schemeClr>
                </a:solidFill>
                <a:effectLst/>
              </a:rPr>
              <a:t>五、创建良好学风</a:t>
            </a:r>
            <a:endParaRPr lang="zh-CN" altLang="en-US" sz="5715" dirty="0">
              <a:ln w="22225">
                <a:solidFill>
                  <a:schemeClr val="accent2"/>
                </a:solidFill>
                <a:prstDash val="solid"/>
              </a:ln>
              <a:solidFill>
                <a:schemeClr val="accent2">
                  <a:lumMod val="40000"/>
                  <a:lumOff val="60000"/>
                </a:schemeClr>
              </a:solidFill>
              <a:effectLst/>
            </a:endParaRPr>
          </a:p>
          <a:p>
            <a:pPr marL="0" indent="0" algn="l">
              <a:buNone/>
            </a:pPr>
            <a:r>
              <a:rPr lang="zh-CN" altLang="en-US" sz="5715" dirty="0">
                <a:ln w="22225">
                  <a:solidFill>
                    <a:schemeClr val="accent2"/>
                  </a:solidFill>
                  <a:prstDash val="solid"/>
                </a:ln>
                <a:solidFill>
                  <a:schemeClr val="accent2">
                    <a:lumMod val="40000"/>
                    <a:lumOff val="60000"/>
                  </a:schemeClr>
                </a:solidFill>
                <a:effectLst/>
              </a:rPr>
              <a:t>六、制定新学期新计划</a:t>
            </a:r>
            <a:endParaRPr lang="zh-CN" altLang="en-US" sz="5715" dirty="0">
              <a:ln w="22225">
                <a:solidFill>
                  <a:schemeClr val="accent2"/>
                </a:solidFill>
                <a:prstDash val="solid"/>
              </a:ln>
              <a:solidFill>
                <a:schemeClr val="accent2">
                  <a:lumMod val="40000"/>
                  <a:lumOff val="60000"/>
                </a:schemeClr>
              </a:solidFill>
              <a:effectLst/>
            </a:endParaRPr>
          </a:p>
        </p:txBody>
      </p:sp>
      <p:pic>
        <p:nvPicPr>
          <p:cNvPr id="4" name="图形 3" descr="书架上的书籍"/>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605161" y="148701"/>
            <a:ext cx="914400" cy="914400"/>
          </a:xfrm>
          <a:prstGeom prst="rect">
            <a:avLst/>
          </a:prstGeom>
        </p:spPr>
      </p:pic>
    </p:spTree>
  </p:cSld>
  <p:clrMapOvr>
    <a:masterClrMapping/>
  </p:clrMapOvr>
  <p:timing>
    <p:tnLst>
      <p:par>
        <p:cTn id="1" dur="indefinite" restart="never" nodeType="tmRoot"/>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38530" y="1994535"/>
            <a:ext cx="9148445" cy="4523105"/>
          </a:xfrm>
          <a:prstGeom prst="rect">
            <a:avLst/>
          </a:prstGeom>
          <a:noFill/>
        </p:spPr>
        <p:txBody>
          <a:bodyPr wrap="square">
            <a:spAutoFit/>
          </a:bodyPr>
          <a:lstStyle/>
          <a:p>
            <a:r>
              <a:rPr lang="en-US" altLang="zh-CN" sz="3600" b="1" dirty="0">
                <a:latin typeface="宋体" panose="02010600030101010101" pitchFamily="2" charset="-122"/>
                <a:ea typeface="宋体" panose="02010600030101010101" pitchFamily="2" charset="-122"/>
                <a:cs typeface="宋体" panose="02010600030101010101" pitchFamily="2" charset="-122"/>
              </a:rPr>
              <a:t>1.</a:t>
            </a:r>
            <a:r>
              <a:rPr lang="zh-CN" altLang="en-US" sz="3600" b="1" dirty="0">
                <a:latin typeface="宋体" panose="02010600030101010101" pitchFamily="2" charset="-122"/>
                <a:ea typeface="宋体" panose="02010600030101010101" pitchFamily="2" charset="-122"/>
                <a:cs typeface="宋体" panose="02010600030101010101" pitchFamily="2" charset="-122"/>
              </a:rPr>
              <a:t>部分大学生从高中过渡到大学之后，学习缺乏动力与热情，学习一直处于被动状态，思想松懈，懒散，放松对自我的要求。</a:t>
            </a:r>
            <a:endParaRPr lang="zh-CN" altLang="en-US" sz="3600" b="1" dirty="0">
              <a:latin typeface="宋体" panose="02010600030101010101" pitchFamily="2" charset="-122"/>
              <a:ea typeface="宋体" panose="02010600030101010101" pitchFamily="2" charset="-122"/>
              <a:cs typeface="宋体" panose="02010600030101010101" pitchFamily="2" charset="-122"/>
            </a:endParaRPr>
          </a:p>
          <a:p>
            <a:endParaRPr lang="en-US" altLang="zh-CN" sz="3600" b="1" dirty="0">
              <a:latin typeface="宋体" panose="02010600030101010101" pitchFamily="2" charset="-122"/>
              <a:ea typeface="宋体" panose="02010600030101010101" pitchFamily="2" charset="-122"/>
              <a:cs typeface="宋体" panose="02010600030101010101" pitchFamily="2" charset="-122"/>
            </a:endParaRPr>
          </a:p>
          <a:p>
            <a:r>
              <a:rPr lang="en-US" altLang="zh-CN" sz="3600" b="1" dirty="0">
                <a:latin typeface="宋体" panose="02010600030101010101" pitchFamily="2" charset="-122"/>
                <a:ea typeface="宋体" panose="02010600030101010101" pitchFamily="2" charset="-122"/>
                <a:cs typeface="宋体" panose="02010600030101010101" pitchFamily="2" charset="-122"/>
              </a:rPr>
              <a:t>2.</a:t>
            </a:r>
            <a:r>
              <a:rPr lang="zh-CN" altLang="en-US" sz="3600" b="1" dirty="0">
                <a:latin typeface="宋体" panose="02010600030101010101" pitchFamily="2" charset="-122"/>
                <a:ea typeface="宋体" panose="02010600030101010101" pitchFamily="2" charset="-122"/>
                <a:cs typeface="宋体" panose="02010600030101010101" pitchFamily="2" charset="-122"/>
              </a:rPr>
              <a:t>学习态度消极，逃课、旷课、旷考、上课不专心、作业抄袭、考试舞弊等，最突出的、最集中的问题是学习纪律问题。</a:t>
            </a:r>
            <a:endParaRPr lang="en-US" altLang="zh-CN" sz="3600" b="1" dirty="0">
              <a:latin typeface="宋体" panose="02010600030101010101" pitchFamily="2" charset="-122"/>
              <a:ea typeface="宋体" panose="02010600030101010101" pitchFamily="2" charset="-122"/>
              <a:cs typeface="宋体" panose="02010600030101010101" pitchFamily="2" charset="-122"/>
            </a:endParaRPr>
          </a:p>
          <a:p>
            <a:endParaRPr lang="zh-CN" altLang="en-US" sz="3600" dirty="0">
              <a:latin typeface="宋体" panose="02010600030101010101" pitchFamily="2" charset="-122"/>
              <a:ea typeface="宋体" panose="02010600030101010101" pitchFamily="2" charset="-122"/>
              <a:cs typeface="宋体" panose="02010600030101010101" pitchFamily="2" charset="-122"/>
            </a:endParaRPr>
          </a:p>
        </p:txBody>
      </p:sp>
      <p:sp>
        <p:nvSpPr>
          <p:cNvPr id="7" name="文本框 6"/>
          <p:cNvSpPr txBox="1"/>
          <p:nvPr/>
        </p:nvSpPr>
        <p:spPr>
          <a:xfrm>
            <a:off x="1114147" y="890199"/>
            <a:ext cx="6134470" cy="645160"/>
          </a:xfrm>
          <a:prstGeom prst="rect">
            <a:avLst/>
          </a:prstGeom>
          <a:noFill/>
        </p:spPr>
        <p:txBody>
          <a:bodyPr wrap="square">
            <a:spAutoFit/>
          </a:bodyPr>
          <a:lstStyle/>
          <a:p>
            <a:r>
              <a:rPr lang="zh-CN" altLang="en-US" sz="3600" b="1" dirty="0"/>
              <a:t>一、学风存在的主要问题</a:t>
            </a:r>
            <a:endParaRPr lang="zh-CN" altLang="en-US" sz="3600" b="1" dirty="0"/>
          </a:p>
        </p:txBody>
      </p:sp>
    </p:spTree>
  </p:cSld>
  <p:clrMapOvr>
    <a:masterClrMapping/>
  </p:clrMapOvr>
  <p:timing>
    <p:tnLst>
      <p:par>
        <p:cTn id="1" dur="indefinite" restart="never" nodeType="tmRoot"/>
      </p:par>
    </p:tnLst>
    <p:bldLst>
      <p:bldP spid="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80085" y="2264410"/>
            <a:ext cx="10078085" cy="2861310"/>
          </a:xfrm>
          <a:prstGeom prst="rect">
            <a:avLst/>
          </a:prstGeom>
          <a:noFill/>
        </p:spPr>
        <p:txBody>
          <a:bodyPr wrap="square">
            <a:spAutoFit/>
          </a:bodyPr>
          <a:lstStyle/>
          <a:p>
            <a:r>
              <a:rPr lang="en-US" altLang="zh-CN" sz="3600" b="1" dirty="0">
                <a:latin typeface="宋体" panose="02010600030101010101" pitchFamily="2" charset="-122"/>
                <a:ea typeface="宋体" panose="02010600030101010101" pitchFamily="2" charset="-122"/>
                <a:cs typeface="宋体" panose="02010600030101010101" pitchFamily="2" charset="-122"/>
              </a:rPr>
              <a:t>3.</a:t>
            </a:r>
            <a:r>
              <a:rPr lang="zh-CN" altLang="en-US" sz="3600" b="1" dirty="0">
                <a:latin typeface="宋体" panose="02010600030101010101" pitchFamily="2" charset="-122"/>
                <a:ea typeface="宋体" panose="02010600030101010101" pitchFamily="2" charset="-122"/>
                <a:cs typeface="宋体" panose="02010600030101010101" pitchFamily="2" charset="-122"/>
              </a:rPr>
              <a:t>重视专业课程学习，忽略全面发展，专业知识学习＋综合素质提升</a:t>
            </a:r>
            <a:endParaRPr lang="en-US" altLang="zh-CN" sz="3600" b="1" dirty="0">
              <a:latin typeface="宋体" panose="02010600030101010101" pitchFamily="2" charset="-122"/>
              <a:ea typeface="宋体" panose="02010600030101010101" pitchFamily="2" charset="-122"/>
              <a:cs typeface="宋体" panose="02010600030101010101" pitchFamily="2" charset="-122"/>
            </a:endParaRPr>
          </a:p>
          <a:p>
            <a:r>
              <a:rPr lang="en-US" altLang="zh-CN" sz="3600" b="1" dirty="0">
                <a:latin typeface="宋体" panose="02010600030101010101" pitchFamily="2" charset="-122"/>
                <a:ea typeface="宋体" panose="02010600030101010101" pitchFamily="2" charset="-122"/>
                <a:cs typeface="宋体" panose="02010600030101010101" pitchFamily="2" charset="-122"/>
              </a:rPr>
              <a:t>4.</a:t>
            </a:r>
            <a:r>
              <a:rPr lang="zh-CN" altLang="en-US" sz="3600" b="1" dirty="0">
                <a:latin typeface="宋体" panose="02010600030101010101" pitchFamily="2" charset="-122"/>
                <a:ea typeface="宋体" panose="02010600030101010101" pitchFamily="2" charset="-122"/>
                <a:cs typeface="宋体" panose="02010600030101010101" pitchFamily="2" charset="-122"/>
              </a:rPr>
              <a:t>部分大学生除了学习与考研、考公务员相关的课程外，对其他课程则敷衍了事、蒙混过关，甚至在考试的时候还作弊。</a:t>
            </a:r>
            <a:endParaRPr lang="zh-CN" altLang="en-US" sz="3600" b="1" dirty="0">
              <a:latin typeface="宋体" panose="02010600030101010101" pitchFamily="2" charset="-122"/>
              <a:ea typeface="宋体" panose="02010600030101010101" pitchFamily="2" charset="-122"/>
              <a:cs typeface="宋体" panose="02010600030101010101" pitchFamily="2" charset="-122"/>
            </a:endParaRPr>
          </a:p>
        </p:txBody>
      </p:sp>
      <p:sp>
        <p:nvSpPr>
          <p:cNvPr id="2" name="标题 1"/>
          <p:cNvSpPr>
            <a:spLocks noGrp="1"/>
          </p:cNvSpPr>
          <p:nvPr>
            <p:ph type="title"/>
          </p:nvPr>
        </p:nvSpPr>
        <p:spPr/>
        <p:txBody>
          <a:bodyPr>
            <a:normAutofit fontScale="90000"/>
          </a:bodyPr>
          <a:lstStyle/>
          <a:p>
            <a:br>
              <a:rPr lang="zh-CN" altLang="en-US" b="1" dirty="0">
                <a:sym typeface="+mn-ea"/>
              </a:rPr>
            </a:br>
            <a:r>
              <a:rPr lang="zh-CN" altLang="en-US" b="1" dirty="0">
                <a:sym typeface="+mn-ea"/>
              </a:rPr>
              <a:t>一、学风存在的主要问题</a:t>
            </a:r>
            <a:br>
              <a:rPr lang="zh-CN" altLang="en-US" sz="3600" b="1" dirty="0"/>
            </a:br>
            <a:endParaRPr lang="zh-CN" altLang="en-US" dirty="0"/>
          </a:p>
        </p:txBody>
      </p:sp>
    </p:spTree>
  </p:cSld>
  <p:clrMapOvr>
    <a:masterClrMapping/>
  </p:clrMapOvr>
  <p:timing>
    <p:tnLst>
      <p:par>
        <p:cTn id="1" dur="indefinite" restart="never" nodeType="tmRoot"/>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Freeform 5"/>
          <p:cNvSpPr/>
          <p:nvPr/>
        </p:nvSpPr>
        <p:spPr>
          <a:xfrm>
            <a:off x="379255" y="379096"/>
            <a:ext cx="287217" cy="368147"/>
          </a:xfrm>
          <a:custGeom>
            <a:avLst/>
            <a:gdLst/>
            <a:ahLst/>
            <a:cxnLst>
              <a:cxn ang="0">
                <a:pos x="174182629" y="226051860"/>
              </a:cxn>
              <a:cxn ang="0">
                <a:pos x="123103906" y="0"/>
              </a:cxn>
              <a:cxn ang="0">
                <a:pos x="0" y="228358384"/>
              </a:cxn>
              <a:cxn ang="0">
                <a:pos x="174182629" y="226051860"/>
              </a:cxn>
            </a:cxnLst>
            <a:pathLst>
              <a:path w="474" h="594">
                <a:moveTo>
                  <a:pt x="474" y="588"/>
                </a:moveTo>
                <a:lnTo>
                  <a:pt x="335" y="0"/>
                </a:lnTo>
                <a:lnTo>
                  <a:pt x="0" y="594"/>
                </a:lnTo>
                <a:lnTo>
                  <a:pt x="474" y="588"/>
                </a:lnTo>
                <a:close/>
              </a:path>
            </a:pathLst>
          </a:custGeom>
          <a:solidFill>
            <a:srgbClr val="E85504"/>
          </a:solidFill>
          <a:ln w="9525">
            <a:noFill/>
          </a:ln>
        </p:spPr>
        <p:txBody>
          <a:bodyPr/>
          <a:p>
            <a:endParaRPr lang="zh-CN" altLang="en-US"/>
          </a:p>
        </p:txBody>
      </p:sp>
      <p:sp>
        <p:nvSpPr>
          <p:cNvPr id="21507" name="Freeform 6"/>
          <p:cNvSpPr/>
          <p:nvPr/>
        </p:nvSpPr>
        <p:spPr>
          <a:xfrm>
            <a:off x="211050" y="212478"/>
            <a:ext cx="455422" cy="530004"/>
          </a:xfrm>
          <a:custGeom>
            <a:avLst/>
            <a:gdLst/>
            <a:ahLst/>
            <a:cxnLst>
              <a:cxn ang="0">
                <a:pos x="225712864" y="103393268"/>
              </a:cxn>
              <a:cxn ang="0">
                <a:pos x="0" y="0"/>
              </a:cxn>
              <a:cxn ang="0">
                <a:pos x="36262212" y="256202258"/>
              </a:cxn>
              <a:cxn ang="0">
                <a:pos x="277145906" y="326905353"/>
              </a:cxn>
              <a:cxn ang="0">
                <a:pos x="225712864" y="103393268"/>
              </a:cxn>
            </a:cxnLst>
            <a:pathLst>
              <a:path w="749" h="860">
                <a:moveTo>
                  <a:pt x="610" y="272"/>
                </a:moveTo>
                <a:lnTo>
                  <a:pt x="0" y="0"/>
                </a:lnTo>
                <a:lnTo>
                  <a:pt x="98" y="674"/>
                </a:lnTo>
                <a:lnTo>
                  <a:pt x="749" y="860"/>
                </a:lnTo>
                <a:lnTo>
                  <a:pt x="610" y="272"/>
                </a:lnTo>
                <a:close/>
              </a:path>
            </a:pathLst>
          </a:custGeom>
          <a:solidFill>
            <a:srgbClr val="494F54"/>
          </a:solidFill>
          <a:ln w="9525">
            <a:noFill/>
          </a:ln>
        </p:spPr>
        <p:txBody>
          <a:bodyPr/>
          <a:p>
            <a:endParaRPr lang="zh-CN" altLang="en-US"/>
          </a:p>
        </p:txBody>
      </p:sp>
      <p:sp>
        <p:nvSpPr>
          <p:cNvPr id="21508" name="Freeform 7"/>
          <p:cNvSpPr/>
          <p:nvPr/>
        </p:nvSpPr>
        <p:spPr>
          <a:xfrm>
            <a:off x="211050" y="145831"/>
            <a:ext cx="899737" cy="515722"/>
          </a:xfrm>
          <a:custGeom>
            <a:avLst/>
            <a:gdLst/>
            <a:ahLst/>
            <a:cxnLst>
              <a:cxn ang="0">
                <a:pos x="548174269" y="0"/>
              </a:cxn>
              <a:cxn ang="0">
                <a:pos x="0" y="40851096"/>
              </a:cxn>
              <a:cxn ang="0">
                <a:pos x="36347348" y="298175121"/>
              </a:cxn>
              <a:cxn ang="0">
                <a:pos x="407607028" y="318791586"/>
              </a:cxn>
              <a:cxn ang="0">
                <a:pos x="548174269" y="0"/>
              </a:cxn>
            </a:cxnLst>
            <a:pathLst>
              <a:path w="1478" h="835">
                <a:moveTo>
                  <a:pt x="1478" y="0"/>
                </a:moveTo>
                <a:lnTo>
                  <a:pt x="0" y="107"/>
                </a:lnTo>
                <a:lnTo>
                  <a:pt x="98" y="781"/>
                </a:lnTo>
                <a:lnTo>
                  <a:pt x="1099" y="835"/>
                </a:lnTo>
                <a:lnTo>
                  <a:pt x="1478" y="0"/>
                </a:lnTo>
                <a:close/>
              </a:path>
            </a:pathLst>
          </a:custGeom>
          <a:solidFill>
            <a:srgbClr val="E85504"/>
          </a:solidFill>
          <a:ln w="9525">
            <a:noFill/>
          </a:ln>
        </p:spPr>
        <p:txBody>
          <a:bodyPr/>
          <a:p>
            <a:endParaRPr lang="zh-CN" altLang="en-US"/>
          </a:p>
        </p:txBody>
      </p:sp>
      <p:sp>
        <p:nvSpPr>
          <p:cNvPr id="21509" name="Freeform 8"/>
          <p:cNvSpPr>
            <a:spLocks noEditPoints="1"/>
          </p:cNvSpPr>
          <p:nvPr/>
        </p:nvSpPr>
        <p:spPr>
          <a:xfrm>
            <a:off x="518897" y="258496"/>
            <a:ext cx="317368" cy="360213"/>
          </a:xfrm>
          <a:custGeom>
            <a:avLst/>
            <a:gdLst/>
            <a:ahLst/>
            <a:cxnLst>
              <a:cxn ang="0">
                <a:pos x="164736968" y="218162386"/>
              </a:cxn>
              <a:cxn ang="0">
                <a:pos x="148889863" y="219690374"/>
              </a:cxn>
              <a:cxn ang="0">
                <a:pos x="176530601" y="165436295"/>
              </a:cxn>
              <a:cxn ang="0">
                <a:pos x="187586637" y="194855625"/>
              </a:cxn>
              <a:cxn ang="0">
                <a:pos x="48278816" y="10697775"/>
              </a:cxn>
              <a:cxn ang="0">
                <a:pos x="46435738" y="48904905"/>
              </a:cxn>
              <a:cxn ang="0">
                <a:pos x="43119291" y="50051514"/>
              </a:cxn>
              <a:cxn ang="0">
                <a:pos x="43119291" y="50051514"/>
              </a:cxn>
              <a:cxn ang="0">
                <a:pos x="10319053" y="178044668"/>
              </a:cxn>
              <a:cxn ang="0">
                <a:pos x="86607077" y="155120483"/>
              </a:cxn>
              <a:cxn ang="0">
                <a:pos x="86607077" y="140219510"/>
              </a:cxn>
              <a:cxn ang="0">
                <a:pos x="119406693" y="106215598"/>
              </a:cxn>
              <a:cxn ang="0">
                <a:pos x="131568820" y="118823971"/>
              </a:cxn>
              <a:cxn ang="0">
                <a:pos x="140781779" y="196384231"/>
              </a:cxn>
              <a:cxn ang="0">
                <a:pos x="126409295" y="196384231"/>
              </a:cxn>
              <a:cxn ang="0">
                <a:pos x="5528021" y="188742437"/>
              </a:cxn>
              <a:cxn ang="0">
                <a:pos x="5159527" y="188742437"/>
              </a:cxn>
              <a:cxn ang="0">
                <a:pos x="0" y="45466314"/>
              </a:cxn>
              <a:cxn ang="0">
                <a:pos x="368494" y="43555711"/>
              </a:cxn>
              <a:cxn ang="0">
                <a:pos x="39065240" y="2292601"/>
              </a:cxn>
              <a:cxn ang="0">
                <a:pos x="43119291" y="0"/>
              </a:cxn>
              <a:cxn ang="0">
                <a:pos x="43119291" y="0"/>
              </a:cxn>
              <a:cxn ang="0">
                <a:pos x="43119291" y="0"/>
              </a:cxn>
              <a:cxn ang="0">
                <a:pos x="136728344" y="0"/>
              </a:cxn>
              <a:cxn ang="0">
                <a:pos x="141887868" y="129521740"/>
              </a:cxn>
              <a:cxn ang="0">
                <a:pos x="173582041" y="162379701"/>
              </a:cxn>
              <a:cxn ang="0">
                <a:pos x="140781779" y="196384231"/>
              </a:cxn>
              <a:cxn ang="0">
                <a:pos x="77024997" y="100484407"/>
              </a:cxn>
              <a:cxn ang="0">
                <a:pos x="74076438" y="103541001"/>
              </a:cxn>
              <a:cxn ang="0">
                <a:pos x="80709957" y="124555162"/>
              </a:cxn>
              <a:cxn ang="0">
                <a:pos x="97294620" y="107361589"/>
              </a:cxn>
              <a:cxn ang="0">
                <a:pos x="96188530" y="123408552"/>
              </a:cxn>
              <a:cxn ang="0">
                <a:pos x="76287402" y="144422713"/>
              </a:cxn>
              <a:cxn ang="0">
                <a:pos x="67074443" y="115385380"/>
              </a:cxn>
              <a:cxn ang="0">
                <a:pos x="66705342" y="92843231"/>
              </a:cxn>
              <a:cxn ang="0">
                <a:pos x="88081053" y="93225228"/>
              </a:cxn>
              <a:cxn ang="0">
                <a:pos x="116458741" y="102777007"/>
              </a:cxn>
              <a:cxn ang="0">
                <a:pos x="96188530" y="123408552"/>
              </a:cxn>
            </a:cxnLst>
            <a:pathLst>
              <a:path w="523" h="583">
                <a:moveTo>
                  <a:pt x="509" y="510"/>
                </a:moveTo>
                <a:lnTo>
                  <a:pt x="447" y="571"/>
                </a:lnTo>
                <a:cubicBezTo>
                  <a:pt x="441" y="577"/>
                  <a:pt x="434" y="581"/>
                  <a:pt x="427" y="582"/>
                </a:cubicBezTo>
                <a:cubicBezTo>
                  <a:pt x="418" y="583"/>
                  <a:pt x="409" y="581"/>
                  <a:pt x="404" y="575"/>
                </a:cubicBezTo>
                <a:lnTo>
                  <a:pt x="370" y="541"/>
                </a:lnTo>
                <a:lnTo>
                  <a:pt x="479" y="433"/>
                </a:lnTo>
                <a:lnTo>
                  <a:pt x="512" y="466"/>
                </a:lnTo>
                <a:cubicBezTo>
                  <a:pt x="523" y="477"/>
                  <a:pt x="522" y="496"/>
                  <a:pt x="509" y="510"/>
                </a:cubicBezTo>
                <a:close/>
                <a:moveTo>
                  <a:pt x="357" y="28"/>
                </a:moveTo>
                <a:lnTo>
                  <a:pt x="131" y="28"/>
                </a:lnTo>
                <a:lnTo>
                  <a:pt x="131" y="117"/>
                </a:lnTo>
                <a:cubicBezTo>
                  <a:pt x="131" y="122"/>
                  <a:pt x="129" y="126"/>
                  <a:pt x="126" y="128"/>
                </a:cubicBezTo>
                <a:cubicBezTo>
                  <a:pt x="123" y="130"/>
                  <a:pt x="121" y="131"/>
                  <a:pt x="117" y="131"/>
                </a:cubicBezTo>
                <a:lnTo>
                  <a:pt x="28" y="131"/>
                </a:lnTo>
                <a:lnTo>
                  <a:pt x="28" y="466"/>
                </a:lnTo>
                <a:lnTo>
                  <a:pt x="295" y="466"/>
                </a:lnTo>
                <a:lnTo>
                  <a:pt x="235" y="406"/>
                </a:lnTo>
                <a:lnTo>
                  <a:pt x="215" y="387"/>
                </a:lnTo>
                <a:lnTo>
                  <a:pt x="235" y="367"/>
                </a:lnTo>
                <a:lnTo>
                  <a:pt x="304" y="298"/>
                </a:lnTo>
                <a:lnTo>
                  <a:pt x="324" y="278"/>
                </a:lnTo>
                <a:lnTo>
                  <a:pt x="344" y="298"/>
                </a:lnTo>
                <a:lnTo>
                  <a:pt x="357" y="311"/>
                </a:lnTo>
                <a:lnTo>
                  <a:pt x="357" y="28"/>
                </a:lnTo>
                <a:close/>
                <a:moveTo>
                  <a:pt x="382" y="514"/>
                </a:moveTo>
                <a:lnTo>
                  <a:pt x="363" y="534"/>
                </a:lnTo>
                <a:lnTo>
                  <a:pt x="343" y="514"/>
                </a:lnTo>
                <a:lnTo>
                  <a:pt x="323" y="494"/>
                </a:lnTo>
                <a:lnTo>
                  <a:pt x="15" y="494"/>
                </a:lnTo>
                <a:cubicBezTo>
                  <a:pt x="15" y="494"/>
                  <a:pt x="14" y="494"/>
                  <a:pt x="14" y="494"/>
                </a:cubicBezTo>
                <a:cubicBezTo>
                  <a:pt x="7" y="494"/>
                  <a:pt x="0" y="488"/>
                  <a:pt x="0" y="480"/>
                </a:cubicBezTo>
                <a:lnTo>
                  <a:pt x="0" y="119"/>
                </a:lnTo>
                <a:cubicBezTo>
                  <a:pt x="0" y="118"/>
                  <a:pt x="0" y="118"/>
                  <a:pt x="0" y="117"/>
                </a:cubicBezTo>
                <a:cubicBezTo>
                  <a:pt x="0" y="116"/>
                  <a:pt x="0" y="115"/>
                  <a:pt x="1" y="114"/>
                </a:cubicBezTo>
                <a:cubicBezTo>
                  <a:pt x="1" y="111"/>
                  <a:pt x="3" y="109"/>
                  <a:pt x="5" y="107"/>
                </a:cubicBezTo>
                <a:lnTo>
                  <a:pt x="106" y="6"/>
                </a:lnTo>
                <a:cubicBezTo>
                  <a:pt x="109" y="3"/>
                  <a:pt x="112" y="1"/>
                  <a:pt x="116" y="0"/>
                </a:cubicBezTo>
                <a:cubicBezTo>
                  <a:pt x="116" y="0"/>
                  <a:pt x="116" y="0"/>
                  <a:pt x="117" y="0"/>
                </a:cubicBezTo>
                <a:cubicBezTo>
                  <a:pt x="117" y="0"/>
                  <a:pt x="117" y="0"/>
                  <a:pt x="117" y="0"/>
                </a:cubicBezTo>
                <a:lnTo>
                  <a:pt x="368" y="0"/>
                </a:lnTo>
                <a:cubicBezTo>
                  <a:pt x="369" y="0"/>
                  <a:pt x="370" y="0"/>
                  <a:pt x="371" y="0"/>
                </a:cubicBezTo>
                <a:cubicBezTo>
                  <a:pt x="379" y="0"/>
                  <a:pt x="385" y="6"/>
                  <a:pt x="385" y="14"/>
                </a:cubicBezTo>
                <a:lnTo>
                  <a:pt x="385" y="339"/>
                </a:lnTo>
                <a:lnTo>
                  <a:pt x="452" y="406"/>
                </a:lnTo>
                <a:lnTo>
                  <a:pt x="471" y="425"/>
                </a:lnTo>
                <a:lnTo>
                  <a:pt x="452" y="445"/>
                </a:lnTo>
                <a:lnTo>
                  <a:pt x="382" y="514"/>
                </a:lnTo>
                <a:close/>
                <a:moveTo>
                  <a:pt x="230" y="270"/>
                </a:moveTo>
                <a:lnTo>
                  <a:pt x="209" y="263"/>
                </a:lnTo>
                <a:cubicBezTo>
                  <a:pt x="205" y="262"/>
                  <a:pt x="202" y="261"/>
                  <a:pt x="201" y="263"/>
                </a:cubicBezTo>
                <a:cubicBezTo>
                  <a:pt x="199" y="265"/>
                  <a:pt x="199" y="267"/>
                  <a:pt x="201" y="271"/>
                </a:cubicBezTo>
                <a:lnTo>
                  <a:pt x="208" y="293"/>
                </a:lnTo>
                <a:lnTo>
                  <a:pt x="219" y="326"/>
                </a:lnTo>
                <a:lnTo>
                  <a:pt x="241" y="304"/>
                </a:lnTo>
                <a:lnTo>
                  <a:pt x="264" y="281"/>
                </a:lnTo>
                <a:lnTo>
                  <a:pt x="230" y="270"/>
                </a:lnTo>
                <a:close/>
                <a:moveTo>
                  <a:pt x="261" y="323"/>
                </a:moveTo>
                <a:lnTo>
                  <a:pt x="239" y="346"/>
                </a:lnTo>
                <a:lnTo>
                  <a:pt x="207" y="378"/>
                </a:lnTo>
                <a:lnTo>
                  <a:pt x="193" y="335"/>
                </a:lnTo>
                <a:lnTo>
                  <a:pt x="182" y="302"/>
                </a:lnTo>
                <a:lnTo>
                  <a:pt x="175" y="281"/>
                </a:lnTo>
                <a:cubicBezTo>
                  <a:pt x="169" y="267"/>
                  <a:pt x="172" y="253"/>
                  <a:pt x="181" y="243"/>
                </a:cubicBezTo>
                <a:cubicBezTo>
                  <a:pt x="191" y="234"/>
                  <a:pt x="205" y="231"/>
                  <a:pt x="219" y="237"/>
                </a:cubicBezTo>
                <a:lnTo>
                  <a:pt x="239" y="244"/>
                </a:lnTo>
                <a:lnTo>
                  <a:pt x="273" y="255"/>
                </a:lnTo>
                <a:lnTo>
                  <a:pt x="316" y="269"/>
                </a:lnTo>
                <a:lnTo>
                  <a:pt x="283" y="301"/>
                </a:lnTo>
                <a:lnTo>
                  <a:pt x="261" y="323"/>
                </a:lnTo>
                <a:close/>
              </a:path>
            </a:pathLst>
          </a:custGeom>
          <a:solidFill>
            <a:srgbClr val="FFFFFF"/>
          </a:solidFill>
          <a:ln w="9525">
            <a:noFill/>
          </a:ln>
        </p:spPr>
        <p:txBody>
          <a:bodyPr/>
          <a:p>
            <a:endParaRPr lang="zh-CN" altLang="en-US"/>
          </a:p>
        </p:txBody>
      </p:sp>
      <p:sp>
        <p:nvSpPr>
          <p:cNvPr id="100" name="文本框 99"/>
          <p:cNvSpPr txBox="1"/>
          <p:nvPr/>
        </p:nvSpPr>
        <p:spPr>
          <a:xfrm>
            <a:off x="210820" y="747395"/>
            <a:ext cx="10313035" cy="4030980"/>
          </a:xfrm>
          <a:prstGeom prst="rect">
            <a:avLst/>
          </a:prstGeom>
          <a:noFill/>
          <a:ln w="9525">
            <a:noFill/>
          </a:ln>
        </p:spPr>
        <p:txBody>
          <a:bodyPr wrap="square">
            <a:spAutoFit/>
          </a:bodyPr>
          <a:p>
            <a:pPr indent="304800"/>
            <a:r>
              <a:rPr lang="en-US" altLang="zh-CN" sz="3600" b="1">
                <a:solidFill>
                  <a:schemeClr val="bg1"/>
                </a:solidFill>
                <a:ea typeface="黑体" panose="02010609060101010101" charset="-122"/>
              </a:rPr>
              <a:t>  </a:t>
            </a:r>
            <a:r>
              <a:rPr lang="zh-CN" altLang="en-US" sz="4000" b="1">
                <a:solidFill>
                  <a:schemeClr val="bg1"/>
                </a:solidFill>
                <a:ea typeface="黑体" panose="02010609060101010101" charset="-122"/>
              </a:rPr>
              <a:t>二、旷课</a:t>
            </a:r>
            <a:r>
              <a:rPr lang="zh-CN" sz="4000" b="1">
                <a:solidFill>
                  <a:schemeClr val="bg1"/>
                </a:solidFill>
                <a:ea typeface="黑体" panose="02010609060101010101" charset="-122"/>
              </a:rPr>
              <a:t>违纪处分管理规定</a:t>
            </a:r>
            <a:endParaRPr lang="zh-CN" sz="4000" b="1">
              <a:solidFill>
                <a:schemeClr val="bg1"/>
              </a:solidFill>
              <a:ea typeface="黑体" panose="02010609060101010101" charset="-122"/>
            </a:endParaRPr>
          </a:p>
          <a:p>
            <a:pPr indent="304800"/>
            <a:r>
              <a:rPr sz="2800">
                <a:solidFill>
                  <a:schemeClr val="tx1"/>
                </a:solidFill>
                <a:latin typeface="宋体" panose="02010600030101010101" pitchFamily="2" charset="-122"/>
                <a:ea typeface="宋体" panose="02010600030101010101" pitchFamily="2" charset="-122"/>
                <a:cs typeface="宋体" panose="02010600030101010101" pitchFamily="2" charset="-122"/>
              </a:rPr>
              <a:t> </a:t>
            </a:r>
            <a:r>
              <a:rPr sz="3600">
                <a:solidFill>
                  <a:schemeClr val="tx1"/>
                </a:solidFill>
                <a:latin typeface="宋体" panose="02010600030101010101" pitchFamily="2" charset="-122"/>
                <a:ea typeface="宋体" panose="02010600030101010101" pitchFamily="2" charset="-122"/>
                <a:cs typeface="宋体" panose="02010600030101010101" pitchFamily="2" charset="-122"/>
              </a:rPr>
              <a:t> 第二十六条  一学期旷课累计10-19学时的，给予</a:t>
            </a:r>
            <a:r>
              <a:rPr sz="3600" b="1" u="sng">
                <a:solidFill>
                  <a:schemeClr val="tx1"/>
                </a:solidFill>
                <a:latin typeface="宋体" panose="02010600030101010101" pitchFamily="2" charset="-122"/>
                <a:ea typeface="宋体" panose="02010600030101010101" pitchFamily="2" charset="-122"/>
                <a:cs typeface="宋体" panose="02010600030101010101" pitchFamily="2" charset="-122"/>
              </a:rPr>
              <a:t>警告处分</a:t>
            </a:r>
            <a:r>
              <a:rPr sz="3600">
                <a:solidFill>
                  <a:schemeClr val="tx1"/>
                </a:solidFill>
                <a:latin typeface="宋体" panose="02010600030101010101" pitchFamily="2" charset="-122"/>
                <a:ea typeface="宋体" panose="02010600030101010101" pitchFamily="2" charset="-122"/>
                <a:cs typeface="宋体" panose="02010600030101010101" pitchFamily="2" charset="-122"/>
              </a:rPr>
              <a:t>；累计20-29学时的，给予</a:t>
            </a:r>
            <a:r>
              <a:rPr sz="3600" b="1" u="sng">
                <a:solidFill>
                  <a:schemeClr val="tx1"/>
                </a:solidFill>
                <a:latin typeface="宋体" panose="02010600030101010101" pitchFamily="2" charset="-122"/>
                <a:ea typeface="宋体" panose="02010600030101010101" pitchFamily="2" charset="-122"/>
                <a:cs typeface="宋体" panose="02010600030101010101" pitchFamily="2" charset="-122"/>
              </a:rPr>
              <a:t>严重警告处分</a:t>
            </a:r>
            <a:r>
              <a:rPr sz="3600">
                <a:solidFill>
                  <a:schemeClr val="tx1"/>
                </a:solidFill>
                <a:latin typeface="宋体" panose="02010600030101010101" pitchFamily="2" charset="-122"/>
                <a:ea typeface="宋体" panose="02010600030101010101" pitchFamily="2" charset="-122"/>
                <a:cs typeface="宋体" panose="02010600030101010101" pitchFamily="2" charset="-122"/>
              </a:rPr>
              <a:t>；累计30-39学时的，给予</a:t>
            </a:r>
            <a:r>
              <a:rPr sz="3600" b="1" u="sng">
                <a:solidFill>
                  <a:schemeClr val="tx1"/>
                </a:solidFill>
                <a:latin typeface="宋体" panose="02010600030101010101" pitchFamily="2" charset="-122"/>
                <a:ea typeface="宋体" panose="02010600030101010101" pitchFamily="2" charset="-122"/>
                <a:cs typeface="宋体" panose="02010600030101010101" pitchFamily="2" charset="-122"/>
              </a:rPr>
              <a:t>记过处分</a:t>
            </a:r>
            <a:r>
              <a:rPr sz="3600">
                <a:solidFill>
                  <a:schemeClr val="tx1"/>
                </a:solidFill>
                <a:latin typeface="宋体" panose="02010600030101010101" pitchFamily="2" charset="-122"/>
                <a:ea typeface="宋体" panose="02010600030101010101" pitchFamily="2" charset="-122"/>
                <a:cs typeface="宋体" panose="02010600030101010101" pitchFamily="2" charset="-122"/>
              </a:rPr>
              <a:t>；累计旷课40学时以上的，给予</a:t>
            </a:r>
            <a:r>
              <a:rPr sz="3600" b="1" u="sng">
                <a:solidFill>
                  <a:schemeClr val="tx1"/>
                </a:solidFill>
                <a:latin typeface="宋体" panose="02010600030101010101" pitchFamily="2" charset="-122"/>
                <a:ea typeface="宋体" panose="02010600030101010101" pitchFamily="2" charset="-122"/>
                <a:cs typeface="宋体" panose="02010600030101010101" pitchFamily="2" charset="-122"/>
              </a:rPr>
              <a:t>留校察看处分</a:t>
            </a:r>
            <a:r>
              <a:rPr sz="3600">
                <a:solidFill>
                  <a:schemeClr val="tx1"/>
                </a:solidFill>
                <a:latin typeface="宋体" panose="02010600030101010101" pitchFamily="2" charset="-122"/>
                <a:ea typeface="宋体" panose="02010600030101010101" pitchFamily="2" charset="-122"/>
                <a:cs typeface="宋体" panose="02010600030101010101" pitchFamily="2" charset="-122"/>
              </a:rPr>
              <a:t>；累计旷课50学时以上，给予</a:t>
            </a:r>
            <a:r>
              <a:rPr sz="3600" b="1" u="sng">
                <a:solidFill>
                  <a:schemeClr val="tx1"/>
                </a:solidFill>
                <a:latin typeface="宋体" panose="02010600030101010101" pitchFamily="2" charset="-122"/>
                <a:ea typeface="宋体" panose="02010600030101010101" pitchFamily="2" charset="-122"/>
                <a:cs typeface="宋体" panose="02010600030101010101" pitchFamily="2" charset="-122"/>
              </a:rPr>
              <a:t>开除学籍处分</a:t>
            </a:r>
            <a:r>
              <a:rPr sz="3600">
                <a:solidFill>
                  <a:schemeClr val="tx1"/>
                </a:solidFill>
                <a:latin typeface="宋体" panose="02010600030101010101" pitchFamily="2" charset="-122"/>
                <a:ea typeface="宋体" panose="02010600030101010101" pitchFamily="2" charset="-122"/>
                <a:cs typeface="宋体" panose="02010600030101010101" pitchFamily="2" charset="-122"/>
              </a:rPr>
              <a:t>。学时按教务部门规定的实际开课计划计算。</a:t>
            </a:r>
            <a:endParaRPr sz="360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Freeform 5"/>
          <p:cNvSpPr/>
          <p:nvPr/>
        </p:nvSpPr>
        <p:spPr>
          <a:xfrm>
            <a:off x="379255" y="379096"/>
            <a:ext cx="287217" cy="368147"/>
          </a:xfrm>
          <a:custGeom>
            <a:avLst/>
            <a:gdLst/>
            <a:ahLst/>
            <a:cxnLst>
              <a:cxn ang="0">
                <a:pos x="174182629" y="226051860"/>
              </a:cxn>
              <a:cxn ang="0">
                <a:pos x="123103906" y="0"/>
              </a:cxn>
              <a:cxn ang="0">
                <a:pos x="0" y="228358384"/>
              </a:cxn>
              <a:cxn ang="0">
                <a:pos x="174182629" y="226051860"/>
              </a:cxn>
            </a:cxnLst>
            <a:pathLst>
              <a:path w="474" h="594">
                <a:moveTo>
                  <a:pt x="474" y="588"/>
                </a:moveTo>
                <a:lnTo>
                  <a:pt x="335" y="0"/>
                </a:lnTo>
                <a:lnTo>
                  <a:pt x="0" y="594"/>
                </a:lnTo>
                <a:lnTo>
                  <a:pt x="474" y="588"/>
                </a:lnTo>
                <a:close/>
              </a:path>
            </a:pathLst>
          </a:custGeom>
          <a:solidFill>
            <a:srgbClr val="E85504"/>
          </a:solidFill>
          <a:ln w="9525">
            <a:noFill/>
          </a:ln>
        </p:spPr>
        <p:txBody>
          <a:bodyPr/>
          <a:p>
            <a:endParaRPr lang="zh-CN" altLang="en-US"/>
          </a:p>
        </p:txBody>
      </p:sp>
      <p:sp>
        <p:nvSpPr>
          <p:cNvPr id="21507" name="Freeform 6"/>
          <p:cNvSpPr/>
          <p:nvPr/>
        </p:nvSpPr>
        <p:spPr>
          <a:xfrm>
            <a:off x="211050" y="212478"/>
            <a:ext cx="455422" cy="530004"/>
          </a:xfrm>
          <a:custGeom>
            <a:avLst/>
            <a:gdLst/>
            <a:ahLst/>
            <a:cxnLst>
              <a:cxn ang="0">
                <a:pos x="225712864" y="103393268"/>
              </a:cxn>
              <a:cxn ang="0">
                <a:pos x="0" y="0"/>
              </a:cxn>
              <a:cxn ang="0">
                <a:pos x="36262212" y="256202258"/>
              </a:cxn>
              <a:cxn ang="0">
                <a:pos x="277145906" y="326905353"/>
              </a:cxn>
              <a:cxn ang="0">
                <a:pos x="225712864" y="103393268"/>
              </a:cxn>
            </a:cxnLst>
            <a:pathLst>
              <a:path w="749" h="860">
                <a:moveTo>
                  <a:pt x="610" y="272"/>
                </a:moveTo>
                <a:lnTo>
                  <a:pt x="0" y="0"/>
                </a:lnTo>
                <a:lnTo>
                  <a:pt x="98" y="674"/>
                </a:lnTo>
                <a:lnTo>
                  <a:pt x="749" y="860"/>
                </a:lnTo>
                <a:lnTo>
                  <a:pt x="610" y="272"/>
                </a:lnTo>
                <a:close/>
              </a:path>
            </a:pathLst>
          </a:custGeom>
          <a:solidFill>
            <a:srgbClr val="494F54"/>
          </a:solidFill>
          <a:ln w="9525">
            <a:noFill/>
          </a:ln>
        </p:spPr>
        <p:txBody>
          <a:bodyPr/>
          <a:p>
            <a:endParaRPr lang="zh-CN" altLang="en-US"/>
          </a:p>
        </p:txBody>
      </p:sp>
      <p:sp>
        <p:nvSpPr>
          <p:cNvPr id="21508" name="Freeform 7"/>
          <p:cNvSpPr/>
          <p:nvPr/>
        </p:nvSpPr>
        <p:spPr>
          <a:xfrm>
            <a:off x="211050" y="145831"/>
            <a:ext cx="899737" cy="515722"/>
          </a:xfrm>
          <a:custGeom>
            <a:avLst/>
            <a:gdLst/>
            <a:ahLst/>
            <a:cxnLst>
              <a:cxn ang="0">
                <a:pos x="548174269" y="0"/>
              </a:cxn>
              <a:cxn ang="0">
                <a:pos x="0" y="40851096"/>
              </a:cxn>
              <a:cxn ang="0">
                <a:pos x="36347348" y="298175121"/>
              </a:cxn>
              <a:cxn ang="0">
                <a:pos x="407607028" y="318791586"/>
              </a:cxn>
              <a:cxn ang="0">
                <a:pos x="548174269" y="0"/>
              </a:cxn>
            </a:cxnLst>
            <a:pathLst>
              <a:path w="1478" h="835">
                <a:moveTo>
                  <a:pt x="1478" y="0"/>
                </a:moveTo>
                <a:lnTo>
                  <a:pt x="0" y="107"/>
                </a:lnTo>
                <a:lnTo>
                  <a:pt x="98" y="781"/>
                </a:lnTo>
                <a:lnTo>
                  <a:pt x="1099" y="835"/>
                </a:lnTo>
                <a:lnTo>
                  <a:pt x="1478" y="0"/>
                </a:lnTo>
                <a:close/>
              </a:path>
            </a:pathLst>
          </a:custGeom>
          <a:solidFill>
            <a:srgbClr val="E85504"/>
          </a:solidFill>
          <a:ln w="9525">
            <a:noFill/>
          </a:ln>
        </p:spPr>
        <p:txBody>
          <a:bodyPr/>
          <a:p>
            <a:endParaRPr lang="zh-CN" altLang="en-US"/>
          </a:p>
        </p:txBody>
      </p:sp>
      <p:sp>
        <p:nvSpPr>
          <p:cNvPr id="21509" name="Freeform 8"/>
          <p:cNvSpPr>
            <a:spLocks noEditPoints="1"/>
          </p:cNvSpPr>
          <p:nvPr/>
        </p:nvSpPr>
        <p:spPr>
          <a:xfrm>
            <a:off x="518897" y="258496"/>
            <a:ext cx="317368" cy="360213"/>
          </a:xfrm>
          <a:custGeom>
            <a:avLst/>
            <a:gdLst/>
            <a:ahLst/>
            <a:cxnLst>
              <a:cxn ang="0">
                <a:pos x="164736968" y="218162386"/>
              </a:cxn>
              <a:cxn ang="0">
                <a:pos x="148889863" y="219690374"/>
              </a:cxn>
              <a:cxn ang="0">
                <a:pos x="176530601" y="165436295"/>
              </a:cxn>
              <a:cxn ang="0">
                <a:pos x="187586637" y="194855625"/>
              </a:cxn>
              <a:cxn ang="0">
                <a:pos x="48278816" y="10697775"/>
              </a:cxn>
              <a:cxn ang="0">
                <a:pos x="46435738" y="48904905"/>
              </a:cxn>
              <a:cxn ang="0">
                <a:pos x="43119291" y="50051514"/>
              </a:cxn>
              <a:cxn ang="0">
                <a:pos x="43119291" y="50051514"/>
              </a:cxn>
              <a:cxn ang="0">
                <a:pos x="10319053" y="178044668"/>
              </a:cxn>
              <a:cxn ang="0">
                <a:pos x="86607077" y="155120483"/>
              </a:cxn>
              <a:cxn ang="0">
                <a:pos x="86607077" y="140219510"/>
              </a:cxn>
              <a:cxn ang="0">
                <a:pos x="119406693" y="106215598"/>
              </a:cxn>
              <a:cxn ang="0">
                <a:pos x="131568820" y="118823971"/>
              </a:cxn>
              <a:cxn ang="0">
                <a:pos x="140781779" y="196384231"/>
              </a:cxn>
              <a:cxn ang="0">
                <a:pos x="126409295" y="196384231"/>
              </a:cxn>
              <a:cxn ang="0">
                <a:pos x="5528021" y="188742437"/>
              </a:cxn>
              <a:cxn ang="0">
                <a:pos x="5159527" y="188742437"/>
              </a:cxn>
              <a:cxn ang="0">
                <a:pos x="0" y="45466314"/>
              </a:cxn>
              <a:cxn ang="0">
                <a:pos x="368494" y="43555711"/>
              </a:cxn>
              <a:cxn ang="0">
                <a:pos x="39065240" y="2292601"/>
              </a:cxn>
              <a:cxn ang="0">
                <a:pos x="43119291" y="0"/>
              </a:cxn>
              <a:cxn ang="0">
                <a:pos x="43119291" y="0"/>
              </a:cxn>
              <a:cxn ang="0">
                <a:pos x="43119291" y="0"/>
              </a:cxn>
              <a:cxn ang="0">
                <a:pos x="136728344" y="0"/>
              </a:cxn>
              <a:cxn ang="0">
                <a:pos x="141887868" y="129521740"/>
              </a:cxn>
              <a:cxn ang="0">
                <a:pos x="173582041" y="162379701"/>
              </a:cxn>
              <a:cxn ang="0">
                <a:pos x="140781779" y="196384231"/>
              </a:cxn>
              <a:cxn ang="0">
                <a:pos x="77024997" y="100484407"/>
              </a:cxn>
              <a:cxn ang="0">
                <a:pos x="74076438" y="103541001"/>
              </a:cxn>
              <a:cxn ang="0">
                <a:pos x="80709957" y="124555162"/>
              </a:cxn>
              <a:cxn ang="0">
                <a:pos x="97294620" y="107361589"/>
              </a:cxn>
              <a:cxn ang="0">
                <a:pos x="96188530" y="123408552"/>
              </a:cxn>
              <a:cxn ang="0">
                <a:pos x="76287402" y="144422713"/>
              </a:cxn>
              <a:cxn ang="0">
                <a:pos x="67074443" y="115385380"/>
              </a:cxn>
              <a:cxn ang="0">
                <a:pos x="66705342" y="92843231"/>
              </a:cxn>
              <a:cxn ang="0">
                <a:pos x="88081053" y="93225228"/>
              </a:cxn>
              <a:cxn ang="0">
                <a:pos x="116458741" y="102777007"/>
              </a:cxn>
              <a:cxn ang="0">
                <a:pos x="96188530" y="123408552"/>
              </a:cxn>
            </a:cxnLst>
            <a:pathLst>
              <a:path w="523" h="583">
                <a:moveTo>
                  <a:pt x="509" y="510"/>
                </a:moveTo>
                <a:lnTo>
                  <a:pt x="447" y="571"/>
                </a:lnTo>
                <a:cubicBezTo>
                  <a:pt x="441" y="577"/>
                  <a:pt x="434" y="581"/>
                  <a:pt x="427" y="582"/>
                </a:cubicBezTo>
                <a:cubicBezTo>
                  <a:pt x="418" y="583"/>
                  <a:pt x="409" y="581"/>
                  <a:pt x="404" y="575"/>
                </a:cubicBezTo>
                <a:lnTo>
                  <a:pt x="370" y="541"/>
                </a:lnTo>
                <a:lnTo>
                  <a:pt x="479" y="433"/>
                </a:lnTo>
                <a:lnTo>
                  <a:pt x="512" y="466"/>
                </a:lnTo>
                <a:cubicBezTo>
                  <a:pt x="523" y="477"/>
                  <a:pt x="522" y="496"/>
                  <a:pt x="509" y="510"/>
                </a:cubicBezTo>
                <a:close/>
                <a:moveTo>
                  <a:pt x="357" y="28"/>
                </a:moveTo>
                <a:lnTo>
                  <a:pt x="131" y="28"/>
                </a:lnTo>
                <a:lnTo>
                  <a:pt x="131" y="117"/>
                </a:lnTo>
                <a:cubicBezTo>
                  <a:pt x="131" y="122"/>
                  <a:pt x="129" y="126"/>
                  <a:pt x="126" y="128"/>
                </a:cubicBezTo>
                <a:cubicBezTo>
                  <a:pt x="123" y="130"/>
                  <a:pt x="121" y="131"/>
                  <a:pt x="117" y="131"/>
                </a:cubicBezTo>
                <a:lnTo>
                  <a:pt x="28" y="131"/>
                </a:lnTo>
                <a:lnTo>
                  <a:pt x="28" y="466"/>
                </a:lnTo>
                <a:lnTo>
                  <a:pt x="295" y="466"/>
                </a:lnTo>
                <a:lnTo>
                  <a:pt x="235" y="406"/>
                </a:lnTo>
                <a:lnTo>
                  <a:pt x="215" y="387"/>
                </a:lnTo>
                <a:lnTo>
                  <a:pt x="235" y="367"/>
                </a:lnTo>
                <a:lnTo>
                  <a:pt x="304" y="298"/>
                </a:lnTo>
                <a:lnTo>
                  <a:pt x="324" y="278"/>
                </a:lnTo>
                <a:lnTo>
                  <a:pt x="344" y="298"/>
                </a:lnTo>
                <a:lnTo>
                  <a:pt x="357" y="311"/>
                </a:lnTo>
                <a:lnTo>
                  <a:pt x="357" y="28"/>
                </a:lnTo>
                <a:close/>
                <a:moveTo>
                  <a:pt x="382" y="514"/>
                </a:moveTo>
                <a:lnTo>
                  <a:pt x="363" y="534"/>
                </a:lnTo>
                <a:lnTo>
                  <a:pt x="343" y="514"/>
                </a:lnTo>
                <a:lnTo>
                  <a:pt x="323" y="494"/>
                </a:lnTo>
                <a:lnTo>
                  <a:pt x="15" y="494"/>
                </a:lnTo>
                <a:cubicBezTo>
                  <a:pt x="15" y="494"/>
                  <a:pt x="14" y="494"/>
                  <a:pt x="14" y="494"/>
                </a:cubicBezTo>
                <a:cubicBezTo>
                  <a:pt x="7" y="494"/>
                  <a:pt x="0" y="488"/>
                  <a:pt x="0" y="480"/>
                </a:cubicBezTo>
                <a:lnTo>
                  <a:pt x="0" y="119"/>
                </a:lnTo>
                <a:cubicBezTo>
                  <a:pt x="0" y="118"/>
                  <a:pt x="0" y="118"/>
                  <a:pt x="0" y="117"/>
                </a:cubicBezTo>
                <a:cubicBezTo>
                  <a:pt x="0" y="116"/>
                  <a:pt x="0" y="115"/>
                  <a:pt x="1" y="114"/>
                </a:cubicBezTo>
                <a:cubicBezTo>
                  <a:pt x="1" y="111"/>
                  <a:pt x="3" y="109"/>
                  <a:pt x="5" y="107"/>
                </a:cubicBezTo>
                <a:lnTo>
                  <a:pt x="106" y="6"/>
                </a:lnTo>
                <a:cubicBezTo>
                  <a:pt x="109" y="3"/>
                  <a:pt x="112" y="1"/>
                  <a:pt x="116" y="0"/>
                </a:cubicBezTo>
                <a:cubicBezTo>
                  <a:pt x="116" y="0"/>
                  <a:pt x="116" y="0"/>
                  <a:pt x="117" y="0"/>
                </a:cubicBezTo>
                <a:cubicBezTo>
                  <a:pt x="117" y="0"/>
                  <a:pt x="117" y="0"/>
                  <a:pt x="117" y="0"/>
                </a:cubicBezTo>
                <a:lnTo>
                  <a:pt x="368" y="0"/>
                </a:lnTo>
                <a:cubicBezTo>
                  <a:pt x="369" y="0"/>
                  <a:pt x="370" y="0"/>
                  <a:pt x="371" y="0"/>
                </a:cubicBezTo>
                <a:cubicBezTo>
                  <a:pt x="379" y="0"/>
                  <a:pt x="385" y="6"/>
                  <a:pt x="385" y="14"/>
                </a:cubicBezTo>
                <a:lnTo>
                  <a:pt x="385" y="339"/>
                </a:lnTo>
                <a:lnTo>
                  <a:pt x="452" y="406"/>
                </a:lnTo>
                <a:lnTo>
                  <a:pt x="471" y="425"/>
                </a:lnTo>
                <a:lnTo>
                  <a:pt x="452" y="445"/>
                </a:lnTo>
                <a:lnTo>
                  <a:pt x="382" y="514"/>
                </a:lnTo>
                <a:close/>
                <a:moveTo>
                  <a:pt x="230" y="270"/>
                </a:moveTo>
                <a:lnTo>
                  <a:pt x="209" y="263"/>
                </a:lnTo>
                <a:cubicBezTo>
                  <a:pt x="205" y="262"/>
                  <a:pt x="202" y="261"/>
                  <a:pt x="201" y="263"/>
                </a:cubicBezTo>
                <a:cubicBezTo>
                  <a:pt x="199" y="265"/>
                  <a:pt x="199" y="267"/>
                  <a:pt x="201" y="271"/>
                </a:cubicBezTo>
                <a:lnTo>
                  <a:pt x="208" y="293"/>
                </a:lnTo>
                <a:lnTo>
                  <a:pt x="219" y="326"/>
                </a:lnTo>
                <a:lnTo>
                  <a:pt x="241" y="304"/>
                </a:lnTo>
                <a:lnTo>
                  <a:pt x="264" y="281"/>
                </a:lnTo>
                <a:lnTo>
                  <a:pt x="230" y="270"/>
                </a:lnTo>
                <a:close/>
                <a:moveTo>
                  <a:pt x="261" y="323"/>
                </a:moveTo>
                <a:lnTo>
                  <a:pt x="239" y="346"/>
                </a:lnTo>
                <a:lnTo>
                  <a:pt x="207" y="378"/>
                </a:lnTo>
                <a:lnTo>
                  <a:pt x="193" y="335"/>
                </a:lnTo>
                <a:lnTo>
                  <a:pt x="182" y="302"/>
                </a:lnTo>
                <a:lnTo>
                  <a:pt x="175" y="281"/>
                </a:lnTo>
                <a:cubicBezTo>
                  <a:pt x="169" y="267"/>
                  <a:pt x="172" y="253"/>
                  <a:pt x="181" y="243"/>
                </a:cubicBezTo>
                <a:cubicBezTo>
                  <a:pt x="191" y="234"/>
                  <a:pt x="205" y="231"/>
                  <a:pt x="219" y="237"/>
                </a:cubicBezTo>
                <a:lnTo>
                  <a:pt x="239" y="244"/>
                </a:lnTo>
                <a:lnTo>
                  <a:pt x="273" y="255"/>
                </a:lnTo>
                <a:lnTo>
                  <a:pt x="316" y="269"/>
                </a:lnTo>
                <a:lnTo>
                  <a:pt x="283" y="301"/>
                </a:lnTo>
                <a:lnTo>
                  <a:pt x="261" y="323"/>
                </a:lnTo>
                <a:close/>
              </a:path>
            </a:pathLst>
          </a:custGeom>
          <a:solidFill>
            <a:srgbClr val="FFFFFF"/>
          </a:solidFill>
          <a:ln w="9525">
            <a:noFill/>
          </a:ln>
        </p:spPr>
        <p:txBody>
          <a:bodyPr/>
          <a:p>
            <a:endParaRPr lang="zh-CN" altLang="en-US"/>
          </a:p>
        </p:txBody>
      </p:sp>
      <p:sp>
        <p:nvSpPr>
          <p:cNvPr id="100" name="文本框 99"/>
          <p:cNvSpPr txBox="1"/>
          <p:nvPr/>
        </p:nvSpPr>
        <p:spPr>
          <a:xfrm>
            <a:off x="210820" y="747395"/>
            <a:ext cx="11675745" cy="5323205"/>
          </a:xfrm>
          <a:prstGeom prst="rect">
            <a:avLst/>
          </a:prstGeom>
          <a:noFill/>
          <a:ln w="9525">
            <a:noFill/>
          </a:ln>
        </p:spPr>
        <p:txBody>
          <a:bodyPr wrap="square">
            <a:spAutoFit/>
          </a:bodyPr>
          <a:p>
            <a:pPr indent="304800"/>
            <a:r>
              <a:rPr lang="zh-CN" sz="3600" b="1">
                <a:solidFill>
                  <a:schemeClr val="bg1"/>
                </a:solidFill>
                <a:ea typeface="黑体" panose="02010609060101010101" charset="-122"/>
              </a:rPr>
              <a:t>三、学校对考试违纪、作弊的处理</a:t>
            </a:r>
            <a:endParaRPr lang="zh-CN" sz="3200" b="1">
              <a:solidFill>
                <a:schemeClr val="bg1"/>
              </a:solidFill>
              <a:ea typeface="宋体" panose="02010600030101010101" pitchFamily="2" charset="-122"/>
            </a:endParaRPr>
          </a:p>
          <a:p>
            <a:pPr indent="304800"/>
            <a:r>
              <a:rPr lang="zh-CN">
                <a:solidFill>
                  <a:schemeClr val="tx1"/>
                </a:solidFill>
                <a:ea typeface="宋体" panose="02010600030101010101" pitchFamily="2" charset="-122"/>
              </a:rPr>
              <a:t>（一）凡因考试违纪、作弊给予处分的学生，</a:t>
            </a:r>
            <a:r>
              <a:rPr lang="zh-CN" sz="2800" b="1">
                <a:solidFill>
                  <a:schemeClr val="tx1"/>
                </a:solidFill>
                <a:ea typeface="宋体" panose="02010600030101010101" pitchFamily="2" charset="-122"/>
              </a:rPr>
              <a:t>该科成绩无效</a:t>
            </a:r>
            <a:r>
              <a:rPr lang="zh-CN">
                <a:solidFill>
                  <a:schemeClr val="tx1"/>
                </a:solidFill>
                <a:ea typeface="宋体" panose="02010600030101010101" pitchFamily="2" charset="-122"/>
              </a:rPr>
              <a:t>；受到留校察看及以下处分的，经教育后有悔改表现且处分撤销的，可准予参加该门课程的</a:t>
            </a:r>
            <a:r>
              <a:rPr lang="zh-CN" sz="3200" b="1">
                <a:solidFill>
                  <a:schemeClr val="tx1"/>
                </a:solidFill>
                <a:ea typeface="宋体" panose="02010600030101010101" pitchFamily="2" charset="-122"/>
              </a:rPr>
              <a:t>重修</a:t>
            </a:r>
            <a:r>
              <a:rPr lang="zh-CN">
                <a:solidFill>
                  <a:schemeClr val="tx1"/>
                </a:solidFill>
                <a:ea typeface="宋体" panose="02010600030101010101" pitchFamily="2" charset="-122"/>
              </a:rPr>
              <a:t>。（二）处分的种类</a:t>
            </a:r>
            <a:r>
              <a:rPr lang="en-US">
                <a:solidFill>
                  <a:schemeClr val="tx1"/>
                </a:solidFill>
                <a:latin typeface="宋体" panose="02010600030101010101" pitchFamily="2" charset="-122"/>
              </a:rPr>
              <a:t>1</a:t>
            </a:r>
            <a:r>
              <a:rPr lang="zh-CN">
                <a:solidFill>
                  <a:schemeClr val="tx1"/>
                </a:solidFill>
                <a:ea typeface="宋体" panose="02010600030101010101" pitchFamily="2" charset="-122"/>
              </a:rPr>
              <a:t>．警告；</a:t>
            </a:r>
            <a:r>
              <a:rPr lang="en-US">
                <a:solidFill>
                  <a:schemeClr val="tx1"/>
                </a:solidFill>
                <a:latin typeface="宋体" panose="02010600030101010101" pitchFamily="2" charset="-122"/>
              </a:rPr>
              <a:t>2</a:t>
            </a:r>
            <a:r>
              <a:rPr lang="zh-CN">
                <a:solidFill>
                  <a:schemeClr val="tx1"/>
                </a:solidFill>
                <a:ea typeface="宋体" panose="02010600030101010101" pitchFamily="2" charset="-122"/>
              </a:rPr>
              <a:t>．严重警告；</a:t>
            </a:r>
            <a:r>
              <a:rPr lang="en-US">
                <a:solidFill>
                  <a:schemeClr val="tx1"/>
                </a:solidFill>
                <a:latin typeface="宋体" panose="02010600030101010101" pitchFamily="2" charset="-122"/>
              </a:rPr>
              <a:t>3</a:t>
            </a:r>
            <a:r>
              <a:rPr lang="zh-CN">
                <a:solidFill>
                  <a:schemeClr val="tx1"/>
                </a:solidFill>
                <a:ea typeface="宋体" panose="02010600030101010101" pitchFamily="2" charset="-122"/>
              </a:rPr>
              <a:t>．记过；</a:t>
            </a:r>
            <a:r>
              <a:rPr lang="en-US">
                <a:solidFill>
                  <a:schemeClr val="tx1"/>
                </a:solidFill>
                <a:latin typeface="宋体" panose="02010600030101010101" pitchFamily="2" charset="-122"/>
              </a:rPr>
              <a:t>4</a:t>
            </a:r>
            <a:r>
              <a:rPr lang="zh-CN">
                <a:solidFill>
                  <a:schemeClr val="tx1"/>
                </a:solidFill>
                <a:ea typeface="宋体" panose="02010600030101010101" pitchFamily="2" charset="-122"/>
              </a:rPr>
              <a:t>．留校察看；</a:t>
            </a:r>
            <a:r>
              <a:rPr lang="en-US">
                <a:solidFill>
                  <a:schemeClr val="tx1"/>
                </a:solidFill>
                <a:latin typeface="宋体" panose="02010600030101010101" pitchFamily="2" charset="-122"/>
              </a:rPr>
              <a:t>5</a:t>
            </a:r>
            <a:r>
              <a:rPr lang="zh-CN">
                <a:solidFill>
                  <a:schemeClr val="tx1"/>
                </a:solidFill>
                <a:ea typeface="宋体" panose="02010600030101010101" pitchFamily="2" charset="-122"/>
              </a:rPr>
              <a:t>．开除学籍。（三）考试违纪的处理</a:t>
            </a:r>
            <a:r>
              <a:rPr lang="en-US">
                <a:solidFill>
                  <a:schemeClr val="tx1"/>
                </a:solidFill>
                <a:latin typeface="宋体" panose="02010600030101010101" pitchFamily="2" charset="-122"/>
              </a:rPr>
              <a:t>1</a:t>
            </a:r>
            <a:r>
              <a:rPr lang="zh-CN">
                <a:solidFill>
                  <a:schemeClr val="tx1"/>
                </a:solidFill>
                <a:ea typeface="宋体" panose="02010600030101010101" pitchFamily="2" charset="-122"/>
              </a:rPr>
              <a:t>．凡属考试违纪者，视其情节和态度给予警告、严重警告、记过处分；</a:t>
            </a:r>
            <a:r>
              <a:rPr lang="en-US">
                <a:solidFill>
                  <a:schemeClr val="tx1"/>
                </a:solidFill>
                <a:latin typeface="宋体" panose="02010600030101010101" pitchFamily="2" charset="-122"/>
              </a:rPr>
              <a:t>2</a:t>
            </a:r>
            <a:r>
              <a:rPr lang="zh-CN">
                <a:solidFill>
                  <a:schemeClr val="tx1"/>
                </a:solidFill>
                <a:ea typeface="宋体" panose="02010600030101010101" pitchFamily="2" charset="-122"/>
              </a:rPr>
              <a:t>．凡考试违纪两次及以上者，给予留校察看处分，情节严重的给予开除学籍处分。（四）考试作弊的处理</a:t>
            </a:r>
            <a:r>
              <a:rPr lang="en-US">
                <a:solidFill>
                  <a:schemeClr val="tx1"/>
                </a:solidFill>
                <a:latin typeface="宋体" panose="02010600030101010101" pitchFamily="2" charset="-122"/>
              </a:rPr>
              <a:t>1</a:t>
            </a:r>
            <a:r>
              <a:rPr lang="zh-CN">
                <a:solidFill>
                  <a:schemeClr val="tx1"/>
                </a:solidFill>
                <a:ea typeface="宋体" panose="02010600030101010101" pitchFamily="2" charset="-122"/>
              </a:rPr>
              <a:t>．凡属考试作弊者，给予</a:t>
            </a:r>
            <a:r>
              <a:rPr lang="zh-CN" sz="2800" b="1">
                <a:solidFill>
                  <a:schemeClr val="tx1"/>
                </a:solidFill>
                <a:ea typeface="宋体" panose="02010600030101010101" pitchFamily="2" charset="-122"/>
              </a:rPr>
              <a:t>留校察看或开除学籍处分；</a:t>
            </a:r>
            <a:r>
              <a:rPr lang="en-US">
                <a:solidFill>
                  <a:schemeClr val="tx1"/>
                </a:solidFill>
                <a:latin typeface="宋体" panose="02010600030101010101" pitchFamily="2" charset="-122"/>
              </a:rPr>
              <a:t>2</a:t>
            </a:r>
            <a:r>
              <a:rPr lang="zh-CN">
                <a:solidFill>
                  <a:schemeClr val="tx1"/>
                </a:solidFill>
                <a:ea typeface="宋体" panose="02010600030101010101" pitchFamily="2" charset="-122"/>
              </a:rPr>
              <a:t>．在考试过程中有作弊行为，但尚未达到开除学籍处分条件的，且经教育后认识较好，并有真诚悔改或立功表现者，给予留校察看处分。留校察看期限为一年，有进步表现的，可提前解除留校察看期限（但不解除留校察看处分）；</a:t>
            </a:r>
            <a:r>
              <a:rPr lang="en-US">
                <a:solidFill>
                  <a:schemeClr val="tx1"/>
                </a:solidFill>
                <a:latin typeface="宋体" panose="02010600030101010101" pitchFamily="2" charset="-122"/>
              </a:rPr>
              <a:t>3</a:t>
            </a:r>
            <a:r>
              <a:rPr lang="zh-CN">
                <a:solidFill>
                  <a:schemeClr val="tx1"/>
                </a:solidFill>
                <a:ea typeface="宋体" panose="02010600030101010101" pitchFamily="2" charset="-122"/>
              </a:rPr>
              <a:t>．由他人代替考试、代替他人考试、组织或参与团伙作弊、使用通讯设备作弊及其他作弊行为严重的，给予开除学籍的处分；</a:t>
            </a:r>
            <a:r>
              <a:rPr lang="en-US">
                <a:solidFill>
                  <a:schemeClr val="tx1"/>
                </a:solidFill>
                <a:latin typeface="宋体" panose="02010600030101010101" pitchFamily="2" charset="-122"/>
              </a:rPr>
              <a:t>4</a:t>
            </a:r>
            <a:r>
              <a:rPr lang="zh-CN">
                <a:solidFill>
                  <a:schemeClr val="tx1"/>
                </a:solidFill>
                <a:ea typeface="宋体" panose="02010600030101010101" pitchFamily="2" charset="-122"/>
              </a:rPr>
              <a:t>．</a:t>
            </a:r>
            <a:r>
              <a:rPr lang="zh-CN" b="1">
                <a:solidFill>
                  <a:schemeClr val="tx1"/>
                </a:solidFill>
                <a:ea typeface="宋体" panose="02010600030101010101" pitchFamily="2" charset="-122"/>
              </a:rPr>
              <a:t>在留校察看期间又有考试违纪行为的，给予开除学籍处分。</a:t>
            </a:r>
            <a:endParaRPr lang="zh-CN" altLang="en-US" b="1">
              <a:solidFill>
                <a:schemeClr val="tx1"/>
              </a:solidFill>
              <a:ea typeface="宋体" panose="02010600030101010101" pitchFamily="2" charset="-122"/>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Freeform 5"/>
          <p:cNvSpPr/>
          <p:nvPr/>
        </p:nvSpPr>
        <p:spPr>
          <a:xfrm>
            <a:off x="379255" y="379096"/>
            <a:ext cx="287217" cy="368147"/>
          </a:xfrm>
          <a:custGeom>
            <a:avLst/>
            <a:gdLst/>
            <a:ahLst/>
            <a:cxnLst>
              <a:cxn ang="0">
                <a:pos x="174182629" y="226051860"/>
              </a:cxn>
              <a:cxn ang="0">
                <a:pos x="123103906" y="0"/>
              </a:cxn>
              <a:cxn ang="0">
                <a:pos x="0" y="228358384"/>
              </a:cxn>
              <a:cxn ang="0">
                <a:pos x="174182629" y="226051860"/>
              </a:cxn>
            </a:cxnLst>
            <a:pathLst>
              <a:path w="474" h="594">
                <a:moveTo>
                  <a:pt x="474" y="588"/>
                </a:moveTo>
                <a:lnTo>
                  <a:pt x="335" y="0"/>
                </a:lnTo>
                <a:lnTo>
                  <a:pt x="0" y="594"/>
                </a:lnTo>
                <a:lnTo>
                  <a:pt x="474" y="588"/>
                </a:lnTo>
                <a:close/>
              </a:path>
            </a:pathLst>
          </a:custGeom>
          <a:solidFill>
            <a:srgbClr val="E85504"/>
          </a:solidFill>
          <a:ln w="9525">
            <a:noFill/>
          </a:ln>
        </p:spPr>
        <p:txBody>
          <a:bodyPr/>
          <a:p>
            <a:endParaRPr lang="zh-CN" altLang="en-US"/>
          </a:p>
        </p:txBody>
      </p:sp>
      <p:sp>
        <p:nvSpPr>
          <p:cNvPr id="21507" name="Freeform 6"/>
          <p:cNvSpPr/>
          <p:nvPr/>
        </p:nvSpPr>
        <p:spPr>
          <a:xfrm>
            <a:off x="211050" y="212478"/>
            <a:ext cx="455422" cy="530004"/>
          </a:xfrm>
          <a:custGeom>
            <a:avLst/>
            <a:gdLst/>
            <a:ahLst/>
            <a:cxnLst>
              <a:cxn ang="0">
                <a:pos x="225712864" y="103393268"/>
              </a:cxn>
              <a:cxn ang="0">
                <a:pos x="0" y="0"/>
              </a:cxn>
              <a:cxn ang="0">
                <a:pos x="36262212" y="256202258"/>
              </a:cxn>
              <a:cxn ang="0">
                <a:pos x="277145906" y="326905353"/>
              </a:cxn>
              <a:cxn ang="0">
                <a:pos x="225712864" y="103393268"/>
              </a:cxn>
            </a:cxnLst>
            <a:pathLst>
              <a:path w="749" h="860">
                <a:moveTo>
                  <a:pt x="610" y="272"/>
                </a:moveTo>
                <a:lnTo>
                  <a:pt x="0" y="0"/>
                </a:lnTo>
                <a:lnTo>
                  <a:pt x="98" y="674"/>
                </a:lnTo>
                <a:lnTo>
                  <a:pt x="749" y="860"/>
                </a:lnTo>
                <a:lnTo>
                  <a:pt x="610" y="272"/>
                </a:lnTo>
                <a:close/>
              </a:path>
            </a:pathLst>
          </a:custGeom>
          <a:solidFill>
            <a:srgbClr val="494F54"/>
          </a:solidFill>
          <a:ln w="9525">
            <a:noFill/>
          </a:ln>
        </p:spPr>
        <p:txBody>
          <a:bodyPr/>
          <a:p>
            <a:endParaRPr lang="zh-CN" altLang="en-US"/>
          </a:p>
        </p:txBody>
      </p:sp>
      <p:sp>
        <p:nvSpPr>
          <p:cNvPr id="21508" name="Freeform 7"/>
          <p:cNvSpPr/>
          <p:nvPr/>
        </p:nvSpPr>
        <p:spPr>
          <a:xfrm>
            <a:off x="211050" y="145831"/>
            <a:ext cx="899737" cy="515722"/>
          </a:xfrm>
          <a:custGeom>
            <a:avLst/>
            <a:gdLst/>
            <a:ahLst/>
            <a:cxnLst>
              <a:cxn ang="0">
                <a:pos x="548174269" y="0"/>
              </a:cxn>
              <a:cxn ang="0">
                <a:pos x="0" y="40851096"/>
              </a:cxn>
              <a:cxn ang="0">
                <a:pos x="36347348" y="298175121"/>
              </a:cxn>
              <a:cxn ang="0">
                <a:pos x="407607028" y="318791586"/>
              </a:cxn>
              <a:cxn ang="0">
                <a:pos x="548174269" y="0"/>
              </a:cxn>
            </a:cxnLst>
            <a:pathLst>
              <a:path w="1478" h="835">
                <a:moveTo>
                  <a:pt x="1478" y="0"/>
                </a:moveTo>
                <a:lnTo>
                  <a:pt x="0" y="107"/>
                </a:lnTo>
                <a:lnTo>
                  <a:pt x="98" y="781"/>
                </a:lnTo>
                <a:lnTo>
                  <a:pt x="1099" y="835"/>
                </a:lnTo>
                <a:lnTo>
                  <a:pt x="1478" y="0"/>
                </a:lnTo>
                <a:close/>
              </a:path>
            </a:pathLst>
          </a:custGeom>
          <a:solidFill>
            <a:srgbClr val="E85504"/>
          </a:solidFill>
          <a:ln w="9525">
            <a:noFill/>
          </a:ln>
        </p:spPr>
        <p:txBody>
          <a:bodyPr/>
          <a:p>
            <a:endParaRPr lang="zh-CN" altLang="en-US"/>
          </a:p>
        </p:txBody>
      </p:sp>
      <p:sp>
        <p:nvSpPr>
          <p:cNvPr id="21509" name="Freeform 8"/>
          <p:cNvSpPr>
            <a:spLocks noEditPoints="1"/>
          </p:cNvSpPr>
          <p:nvPr/>
        </p:nvSpPr>
        <p:spPr>
          <a:xfrm>
            <a:off x="518897" y="258496"/>
            <a:ext cx="317368" cy="360213"/>
          </a:xfrm>
          <a:custGeom>
            <a:avLst/>
            <a:gdLst/>
            <a:ahLst/>
            <a:cxnLst>
              <a:cxn ang="0">
                <a:pos x="164736968" y="218162386"/>
              </a:cxn>
              <a:cxn ang="0">
                <a:pos x="148889863" y="219690374"/>
              </a:cxn>
              <a:cxn ang="0">
                <a:pos x="176530601" y="165436295"/>
              </a:cxn>
              <a:cxn ang="0">
                <a:pos x="187586637" y="194855625"/>
              </a:cxn>
              <a:cxn ang="0">
                <a:pos x="48278816" y="10697775"/>
              </a:cxn>
              <a:cxn ang="0">
                <a:pos x="46435738" y="48904905"/>
              </a:cxn>
              <a:cxn ang="0">
                <a:pos x="43119291" y="50051514"/>
              </a:cxn>
              <a:cxn ang="0">
                <a:pos x="43119291" y="50051514"/>
              </a:cxn>
              <a:cxn ang="0">
                <a:pos x="10319053" y="178044668"/>
              </a:cxn>
              <a:cxn ang="0">
                <a:pos x="86607077" y="155120483"/>
              </a:cxn>
              <a:cxn ang="0">
                <a:pos x="86607077" y="140219510"/>
              </a:cxn>
              <a:cxn ang="0">
                <a:pos x="119406693" y="106215598"/>
              </a:cxn>
              <a:cxn ang="0">
                <a:pos x="131568820" y="118823971"/>
              </a:cxn>
              <a:cxn ang="0">
                <a:pos x="140781779" y="196384231"/>
              </a:cxn>
              <a:cxn ang="0">
                <a:pos x="126409295" y="196384231"/>
              </a:cxn>
              <a:cxn ang="0">
                <a:pos x="5528021" y="188742437"/>
              </a:cxn>
              <a:cxn ang="0">
                <a:pos x="5159527" y="188742437"/>
              </a:cxn>
              <a:cxn ang="0">
                <a:pos x="0" y="45466314"/>
              </a:cxn>
              <a:cxn ang="0">
                <a:pos x="368494" y="43555711"/>
              </a:cxn>
              <a:cxn ang="0">
                <a:pos x="39065240" y="2292601"/>
              </a:cxn>
              <a:cxn ang="0">
                <a:pos x="43119291" y="0"/>
              </a:cxn>
              <a:cxn ang="0">
                <a:pos x="43119291" y="0"/>
              </a:cxn>
              <a:cxn ang="0">
                <a:pos x="43119291" y="0"/>
              </a:cxn>
              <a:cxn ang="0">
                <a:pos x="136728344" y="0"/>
              </a:cxn>
              <a:cxn ang="0">
                <a:pos x="141887868" y="129521740"/>
              </a:cxn>
              <a:cxn ang="0">
                <a:pos x="173582041" y="162379701"/>
              </a:cxn>
              <a:cxn ang="0">
                <a:pos x="140781779" y="196384231"/>
              </a:cxn>
              <a:cxn ang="0">
                <a:pos x="77024997" y="100484407"/>
              </a:cxn>
              <a:cxn ang="0">
                <a:pos x="74076438" y="103541001"/>
              </a:cxn>
              <a:cxn ang="0">
                <a:pos x="80709957" y="124555162"/>
              </a:cxn>
              <a:cxn ang="0">
                <a:pos x="97294620" y="107361589"/>
              </a:cxn>
              <a:cxn ang="0">
                <a:pos x="96188530" y="123408552"/>
              </a:cxn>
              <a:cxn ang="0">
                <a:pos x="76287402" y="144422713"/>
              </a:cxn>
              <a:cxn ang="0">
                <a:pos x="67074443" y="115385380"/>
              </a:cxn>
              <a:cxn ang="0">
                <a:pos x="66705342" y="92843231"/>
              </a:cxn>
              <a:cxn ang="0">
                <a:pos x="88081053" y="93225228"/>
              </a:cxn>
              <a:cxn ang="0">
                <a:pos x="116458741" y="102777007"/>
              </a:cxn>
              <a:cxn ang="0">
                <a:pos x="96188530" y="123408552"/>
              </a:cxn>
            </a:cxnLst>
            <a:pathLst>
              <a:path w="523" h="583">
                <a:moveTo>
                  <a:pt x="509" y="510"/>
                </a:moveTo>
                <a:lnTo>
                  <a:pt x="447" y="571"/>
                </a:lnTo>
                <a:cubicBezTo>
                  <a:pt x="441" y="577"/>
                  <a:pt x="434" y="581"/>
                  <a:pt x="427" y="582"/>
                </a:cubicBezTo>
                <a:cubicBezTo>
                  <a:pt x="418" y="583"/>
                  <a:pt x="409" y="581"/>
                  <a:pt x="404" y="575"/>
                </a:cubicBezTo>
                <a:lnTo>
                  <a:pt x="370" y="541"/>
                </a:lnTo>
                <a:lnTo>
                  <a:pt x="479" y="433"/>
                </a:lnTo>
                <a:lnTo>
                  <a:pt x="512" y="466"/>
                </a:lnTo>
                <a:cubicBezTo>
                  <a:pt x="523" y="477"/>
                  <a:pt x="522" y="496"/>
                  <a:pt x="509" y="510"/>
                </a:cubicBezTo>
                <a:close/>
                <a:moveTo>
                  <a:pt x="357" y="28"/>
                </a:moveTo>
                <a:lnTo>
                  <a:pt x="131" y="28"/>
                </a:lnTo>
                <a:lnTo>
                  <a:pt x="131" y="117"/>
                </a:lnTo>
                <a:cubicBezTo>
                  <a:pt x="131" y="122"/>
                  <a:pt x="129" y="126"/>
                  <a:pt x="126" y="128"/>
                </a:cubicBezTo>
                <a:cubicBezTo>
                  <a:pt x="123" y="130"/>
                  <a:pt x="121" y="131"/>
                  <a:pt x="117" y="131"/>
                </a:cubicBezTo>
                <a:lnTo>
                  <a:pt x="28" y="131"/>
                </a:lnTo>
                <a:lnTo>
                  <a:pt x="28" y="466"/>
                </a:lnTo>
                <a:lnTo>
                  <a:pt x="295" y="466"/>
                </a:lnTo>
                <a:lnTo>
                  <a:pt x="235" y="406"/>
                </a:lnTo>
                <a:lnTo>
                  <a:pt x="215" y="387"/>
                </a:lnTo>
                <a:lnTo>
                  <a:pt x="235" y="367"/>
                </a:lnTo>
                <a:lnTo>
                  <a:pt x="304" y="298"/>
                </a:lnTo>
                <a:lnTo>
                  <a:pt x="324" y="278"/>
                </a:lnTo>
                <a:lnTo>
                  <a:pt x="344" y="298"/>
                </a:lnTo>
                <a:lnTo>
                  <a:pt x="357" y="311"/>
                </a:lnTo>
                <a:lnTo>
                  <a:pt x="357" y="28"/>
                </a:lnTo>
                <a:close/>
                <a:moveTo>
                  <a:pt x="382" y="514"/>
                </a:moveTo>
                <a:lnTo>
                  <a:pt x="363" y="534"/>
                </a:lnTo>
                <a:lnTo>
                  <a:pt x="343" y="514"/>
                </a:lnTo>
                <a:lnTo>
                  <a:pt x="323" y="494"/>
                </a:lnTo>
                <a:lnTo>
                  <a:pt x="15" y="494"/>
                </a:lnTo>
                <a:cubicBezTo>
                  <a:pt x="15" y="494"/>
                  <a:pt x="14" y="494"/>
                  <a:pt x="14" y="494"/>
                </a:cubicBezTo>
                <a:cubicBezTo>
                  <a:pt x="7" y="494"/>
                  <a:pt x="0" y="488"/>
                  <a:pt x="0" y="480"/>
                </a:cubicBezTo>
                <a:lnTo>
                  <a:pt x="0" y="119"/>
                </a:lnTo>
                <a:cubicBezTo>
                  <a:pt x="0" y="118"/>
                  <a:pt x="0" y="118"/>
                  <a:pt x="0" y="117"/>
                </a:cubicBezTo>
                <a:cubicBezTo>
                  <a:pt x="0" y="116"/>
                  <a:pt x="0" y="115"/>
                  <a:pt x="1" y="114"/>
                </a:cubicBezTo>
                <a:cubicBezTo>
                  <a:pt x="1" y="111"/>
                  <a:pt x="3" y="109"/>
                  <a:pt x="5" y="107"/>
                </a:cubicBezTo>
                <a:lnTo>
                  <a:pt x="106" y="6"/>
                </a:lnTo>
                <a:cubicBezTo>
                  <a:pt x="109" y="3"/>
                  <a:pt x="112" y="1"/>
                  <a:pt x="116" y="0"/>
                </a:cubicBezTo>
                <a:cubicBezTo>
                  <a:pt x="116" y="0"/>
                  <a:pt x="116" y="0"/>
                  <a:pt x="117" y="0"/>
                </a:cubicBezTo>
                <a:cubicBezTo>
                  <a:pt x="117" y="0"/>
                  <a:pt x="117" y="0"/>
                  <a:pt x="117" y="0"/>
                </a:cubicBezTo>
                <a:lnTo>
                  <a:pt x="368" y="0"/>
                </a:lnTo>
                <a:cubicBezTo>
                  <a:pt x="369" y="0"/>
                  <a:pt x="370" y="0"/>
                  <a:pt x="371" y="0"/>
                </a:cubicBezTo>
                <a:cubicBezTo>
                  <a:pt x="379" y="0"/>
                  <a:pt x="385" y="6"/>
                  <a:pt x="385" y="14"/>
                </a:cubicBezTo>
                <a:lnTo>
                  <a:pt x="385" y="339"/>
                </a:lnTo>
                <a:lnTo>
                  <a:pt x="452" y="406"/>
                </a:lnTo>
                <a:lnTo>
                  <a:pt x="471" y="425"/>
                </a:lnTo>
                <a:lnTo>
                  <a:pt x="452" y="445"/>
                </a:lnTo>
                <a:lnTo>
                  <a:pt x="382" y="514"/>
                </a:lnTo>
                <a:close/>
                <a:moveTo>
                  <a:pt x="230" y="270"/>
                </a:moveTo>
                <a:lnTo>
                  <a:pt x="209" y="263"/>
                </a:lnTo>
                <a:cubicBezTo>
                  <a:pt x="205" y="262"/>
                  <a:pt x="202" y="261"/>
                  <a:pt x="201" y="263"/>
                </a:cubicBezTo>
                <a:cubicBezTo>
                  <a:pt x="199" y="265"/>
                  <a:pt x="199" y="267"/>
                  <a:pt x="201" y="271"/>
                </a:cubicBezTo>
                <a:lnTo>
                  <a:pt x="208" y="293"/>
                </a:lnTo>
                <a:lnTo>
                  <a:pt x="219" y="326"/>
                </a:lnTo>
                <a:lnTo>
                  <a:pt x="241" y="304"/>
                </a:lnTo>
                <a:lnTo>
                  <a:pt x="264" y="281"/>
                </a:lnTo>
                <a:lnTo>
                  <a:pt x="230" y="270"/>
                </a:lnTo>
                <a:close/>
                <a:moveTo>
                  <a:pt x="261" y="323"/>
                </a:moveTo>
                <a:lnTo>
                  <a:pt x="239" y="346"/>
                </a:lnTo>
                <a:lnTo>
                  <a:pt x="207" y="378"/>
                </a:lnTo>
                <a:lnTo>
                  <a:pt x="193" y="335"/>
                </a:lnTo>
                <a:lnTo>
                  <a:pt x="182" y="302"/>
                </a:lnTo>
                <a:lnTo>
                  <a:pt x="175" y="281"/>
                </a:lnTo>
                <a:cubicBezTo>
                  <a:pt x="169" y="267"/>
                  <a:pt x="172" y="253"/>
                  <a:pt x="181" y="243"/>
                </a:cubicBezTo>
                <a:cubicBezTo>
                  <a:pt x="191" y="234"/>
                  <a:pt x="205" y="231"/>
                  <a:pt x="219" y="237"/>
                </a:cubicBezTo>
                <a:lnTo>
                  <a:pt x="239" y="244"/>
                </a:lnTo>
                <a:lnTo>
                  <a:pt x="273" y="255"/>
                </a:lnTo>
                <a:lnTo>
                  <a:pt x="316" y="269"/>
                </a:lnTo>
                <a:lnTo>
                  <a:pt x="283" y="301"/>
                </a:lnTo>
                <a:lnTo>
                  <a:pt x="261" y="323"/>
                </a:lnTo>
                <a:close/>
              </a:path>
            </a:pathLst>
          </a:custGeom>
          <a:solidFill>
            <a:srgbClr val="FFFFFF"/>
          </a:solidFill>
          <a:ln w="9525">
            <a:noFill/>
          </a:ln>
        </p:spPr>
        <p:txBody>
          <a:bodyPr/>
          <a:p>
            <a:endParaRPr lang="zh-CN" altLang="en-US"/>
          </a:p>
        </p:txBody>
      </p:sp>
      <p:sp>
        <p:nvSpPr>
          <p:cNvPr id="100" name="文本框 99"/>
          <p:cNvSpPr txBox="1"/>
          <p:nvPr/>
        </p:nvSpPr>
        <p:spPr>
          <a:xfrm>
            <a:off x="210185" y="981710"/>
            <a:ext cx="11017885" cy="5200650"/>
          </a:xfrm>
          <a:prstGeom prst="rect">
            <a:avLst/>
          </a:prstGeom>
          <a:noFill/>
          <a:ln w="9525">
            <a:noFill/>
          </a:ln>
        </p:spPr>
        <p:txBody>
          <a:bodyPr wrap="square">
            <a:spAutoFit/>
          </a:bodyPr>
          <a:p>
            <a:pPr indent="304800"/>
            <a:r>
              <a:rPr lang="en-US" sz="3600" b="1">
                <a:solidFill>
                  <a:schemeClr val="bg1"/>
                </a:solidFill>
                <a:latin typeface="宋体" panose="02010600030101010101" pitchFamily="2" charset="-122"/>
                <a:ea typeface="宋体" panose="02010600030101010101" pitchFamily="2" charset="-122"/>
              </a:rPr>
              <a:t> </a:t>
            </a:r>
            <a:r>
              <a:rPr lang="zh-CN" altLang="en-US" sz="3600" b="1">
                <a:solidFill>
                  <a:schemeClr val="bg1"/>
                </a:solidFill>
                <a:latin typeface="宋体" panose="02010600030101010101" pitchFamily="2" charset="-122"/>
                <a:ea typeface="宋体" panose="02010600030101010101" pitchFamily="2" charset="-122"/>
              </a:rPr>
              <a:t>四、</a:t>
            </a:r>
            <a:r>
              <a:rPr lang="zh-CN" altLang="en-US" sz="3600" b="1">
                <a:solidFill>
                  <a:schemeClr val="bg1"/>
                </a:solidFill>
                <a:latin typeface="宋体" panose="02010600030101010101" pitchFamily="2" charset="-122"/>
                <a:ea typeface="宋体" panose="02010600030101010101" pitchFamily="2" charset="-122"/>
              </a:rPr>
              <a:t>作弊、违纪等未解除学生的</a:t>
            </a:r>
            <a:r>
              <a:rPr sz="3600" b="1">
                <a:solidFill>
                  <a:schemeClr val="bg1"/>
                </a:solidFill>
                <a:latin typeface="宋体" panose="02010600030101010101" pitchFamily="2" charset="-122"/>
                <a:ea typeface="宋体" panose="02010600030101010101" pitchFamily="2" charset="-122"/>
              </a:rPr>
              <a:t>学士学位授予办法</a:t>
            </a:r>
            <a:endParaRPr sz="3600" b="1">
              <a:solidFill>
                <a:schemeClr val="bg1"/>
              </a:solidFill>
              <a:latin typeface="宋体" panose="02010600030101010101" pitchFamily="2" charset="-122"/>
              <a:ea typeface="宋体" panose="02010600030101010101" pitchFamily="2" charset="-122"/>
            </a:endParaRPr>
          </a:p>
          <a:p>
            <a:pPr indent="304800"/>
            <a:r>
              <a:rPr sz="2400">
                <a:solidFill>
                  <a:schemeClr val="tx1"/>
                </a:solidFill>
                <a:latin typeface="宋体" panose="02010600030101010101" pitchFamily="2" charset="-122"/>
                <a:ea typeface="宋体" panose="02010600030101010101" pitchFamily="2" charset="-122"/>
                <a:cs typeface="宋体" panose="02010600030101010101" pitchFamily="2" charset="-122"/>
              </a:rPr>
              <a:t> （一）在校期间</a:t>
            </a:r>
            <a:r>
              <a:rPr sz="2800" b="1" u="sng">
                <a:solidFill>
                  <a:schemeClr val="tx1"/>
                </a:solidFill>
                <a:latin typeface="宋体" panose="02010600030101010101" pitchFamily="2" charset="-122"/>
                <a:ea typeface="宋体" panose="02010600030101010101" pitchFamily="2" charset="-122"/>
                <a:cs typeface="宋体" panose="02010600030101010101" pitchFamily="2" charset="-122"/>
              </a:rPr>
              <a:t>因考试违规、作弊受到警告及以上处分的；在校期间因其他原因受到记过及以上处分后，在毕业时处分尚未解除的。</a:t>
            </a:r>
            <a:r>
              <a:rPr sz="2400">
                <a:solidFill>
                  <a:schemeClr val="tx1"/>
                </a:solidFill>
                <a:latin typeface="宋体" panose="02010600030101010101" pitchFamily="2" charset="-122"/>
                <a:ea typeface="宋体" panose="02010600030101010101" pitchFamily="2" charset="-122"/>
                <a:cs typeface="宋体" panose="02010600030101010101" pitchFamily="2" charset="-122"/>
              </a:rPr>
              <a:t>具备下列条件之一，可授予学士学位。</a:t>
            </a:r>
            <a:endParaRPr sz="240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304800"/>
            <a:r>
              <a:rPr sz="2400">
                <a:solidFill>
                  <a:schemeClr val="tx1"/>
                </a:solidFill>
                <a:latin typeface="宋体" panose="02010600030101010101" pitchFamily="2" charset="-122"/>
                <a:ea typeface="宋体" panose="02010600030101010101" pitchFamily="2" charset="-122"/>
                <a:cs typeface="宋体" panose="02010600030101010101" pitchFamily="2" charset="-122"/>
              </a:rPr>
              <a:t>  1.在校期间平均学分绩点达到3.5以上，且毕业论文（设计）成绩达到优秀以上者；</a:t>
            </a:r>
            <a:endParaRPr sz="240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304800"/>
            <a:r>
              <a:rPr sz="2400">
                <a:solidFill>
                  <a:schemeClr val="tx1"/>
                </a:solidFill>
                <a:latin typeface="宋体" panose="02010600030101010101" pitchFamily="2" charset="-122"/>
                <a:ea typeface="宋体" panose="02010600030101010101" pitchFamily="2" charset="-122"/>
                <a:cs typeface="宋体" panose="02010600030101010101" pitchFamily="2" charset="-122"/>
              </a:rPr>
              <a:t>　2.毕业前参加与本学科相关的地市级以上学术竞赛获奖者；或科研成果获得地市级以上奖励者；或国家专利获得者；或以第一作者身份在省级以上刊物（正刊）上正式发表本专业相关论文（艺术类可为作品）1篇以上者；或在由学校组织参加的全国艺术体育竞赛中获前8名或三等奖以上者及由学校组织的参加的省级艺术体育竞赛中获得前6名或二等奖以上者；或参与集体项目获相应奖项二次以上者。上述发表论文、作品和获奖项目原则上应与本专业相关，并须学位评定委员会召开前发表或取得的奖项（其中论文应在中国知网可查阅）。</a:t>
            </a:r>
            <a:endParaRPr sz="240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五、创建良好学风我们应该做到：</a:t>
            </a:r>
            <a:endParaRPr lang="zh-CN" altLang="en-US" b="1" dirty="0"/>
          </a:p>
        </p:txBody>
      </p:sp>
      <p:sp>
        <p:nvSpPr>
          <p:cNvPr id="3" name="内容占位符 2"/>
          <p:cNvSpPr>
            <a:spLocks noGrp="1"/>
          </p:cNvSpPr>
          <p:nvPr>
            <p:ph idx="1"/>
          </p:nvPr>
        </p:nvSpPr>
        <p:spPr>
          <a:xfrm>
            <a:off x="180975" y="2336800"/>
            <a:ext cx="11767820" cy="4126230"/>
          </a:xfrm>
        </p:spPr>
        <p:txBody>
          <a:bodyPr>
            <a:noAutofit/>
          </a:bodyPr>
          <a:lstStyle/>
          <a:p>
            <a:pPr marL="0" indent="0">
              <a:buNone/>
            </a:pPr>
            <a:r>
              <a:rPr lang="en-US" altLang="zh-CN" sz="2400" b="1" dirty="0"/>
              <a:t>         </a:t>
            </a:r>
            <a:r>
              <a:rPr lang="en-US" altLang="zh-CN" sz="3600" b="1" dirty="0">
                <a:latin typeface="宋体" panose="02010600030101010101" pitchFamily="2" charset="-122"/>
                <a:ea typeface="宋体" panose="02010600030101010101" pitchFamily="2" charset="-122"/>
                <a:cs typeface="宋体" panose="02010600030101010101" pitchFamily="2" charset="-122"/>
              </a:rPr>
              <a:t> 1. </a:t>
            </a:r>
            <a:r>
              <a:rPr lang="zh-CN" altLang="en-US" sz="3600" b="1" dirty="0">
                <a:latin typeface="宋体" panose="02010600030101010101" pitchFamily="2" charset="-122"/>
                <a:ea typeface="宋体" panose="02010600030101010101" pitchFamily="2" charset="-122"/>
                <a:cs typeface="宋体" panose="02010600030101010101" pitchFamily="2" charset="-122"/>
              </a:rPr>
              <a:t>遵守课堂纪律</a:t>
            </a:r>
            <a:endParaRPr lang="zh-CN" altLang="en-US" sz="3600" b="1" dirty="0">
              <a:latin typeface="宋体" panose="02010600030101010101" pitchFamily="2" charset="-122"/>
              <a:ea typeface="宋体" panose="02010600030101010101" pitchFamily="2" charset="-122"/>
              <a:cs typeface="宋体" panose="02010600030101010101" pitchFamily="2" charset="-122"/>
            </a:endParaRPr>
          </a:p>
          <a:p>
            <a:pPr marL="0" indent="0">
              <a:buNone/>
            </a:pPr>
            <a:r>
              <a:rPr lang="zh-CN" altLang="en-US" sz="3600" b="1" dirty="0">
                <a:latin typeface="宋体" panose="02010600030101010101" pitchFamily="2" charset="-122"/>
                <a:ea typeface="宋体" panose="02010600030101010101" pitchFamily="2" charset="-122"/>
                <a:cs typeface="宋体" panose="02010600030101010101" pitchFamily="2" charset="-122"/>
              </a:rPr>
              <a:t>    规范上课前的礼仪，严格上课纪律</a:t>
            </a:r>
            <a:r>
              <a:rPr lang="en-US" altLang="zh-CN" sz="3600" b="1" dirty="0">
                <a:latin typeface="宋体" panose="02010600030101010101" pitchFamily="2" charset="-122"/>
                <a:ea typeface="宋体" panose="02010600030101010101" pitchFamily="2" charset="-122"/>
                <a:cs typeface="宋体" panose="02010600030101010101" pitchFamily="2" charset="-122"/>
              </a:rPr>
              <a:t>,</a:t>
            </a:r>
            <a:r>
              <a:rPr lang="zh-CN" altLang="en-US" sz="3600" b="1" dirty="0">
                <a:latin typeface="宋体" panose="02010600030101010101" pitchFamily="2" charset="-122"/>
                <a:ea typeface="宋体" panose="02010600030101010101" pitchFamily="2" charset="-122"/>
                <a:cs typeface="宋体" panose="02010600030101010101" pitchFamily="2" charset="-122"/>
              </a:rPr>
              <a:t>严禁无故旷课，因病、因事不能上课必须找班主任或辅导员办理请假手续，杜绝迟到早退现象，应在上课铃响之前进入教室，如若迟到必须报告，经任课教师允许后方可进入教室，学生不得随意进出教室，</a:t>
            </a:r>
            <a:r>
              <a:rPr lang="zh-CN" sz="3600" b="1" dirty="0">
                <a:latin typeface="宋体" panose="02010600030101010101" pitchFamily="2" charset="-122"/>
                <a:ea typeface="宋体" panose="02010600030101010101" pitchFamily="2" charset="-122"/>
                <a:cs typeface="宋体" panose="02010600030101010101" pitchFamily="2" charset="-122"/>
              </a:rPr>
              <a:t>学习委员认真做好班级考勤记录。杜绝迟到、早退、旷课、交头接耳、上课聊天、接听手机、玩手机、打游戏、吃早餐、吃零食、看小说、睡觉等不良现象，</a:t>
            </a:r>
            <a:endParaRPr lang="zh-CN" sz="3600" b="1" dirty="0">
              <a:latin typeface="宋体" panose="02010600030101010101" pitchFamily="2" charset="-122"/>
              <a:ea typeface="宋体" panose="02010600030101010101" pitchFamily="2" charset="-122"/>
              <a:cs typeface="宋体" panose="02010600030101010101" pitchFamily="2" charset="-122"/>
            </a:endParaRPr>
          </a:p>
        </p:txBody>
      </p:sp>
      <p:pic>
        <p:nvPicPr>
          <p:cNvPr id="5" name="图形 4" descr="花环"/>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853736" y="214335"/>
            <a:ext cx="914400" cy="914400"/>
          </a:xfrm>
          <a:prstGeom prst="rect">
            <a:avLst/>
          </a:prstGeom>
        </p:spPr>
      </p:pic>
    </p:spTree>
  </p:cSld>
  <p:clrMapOvr>
    <a:masterClrMapping/>
  </p:clrMapOvr>
  <p:timing>
    <p:tnLst>
      <p:par>
        <p:cTn id="1" dur="indefinite" restart="never" nodeType="tmRoot"/>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五、创建良好学风我们应该做到：</a:t>
            </a:r>
            <a:endParaRPr lang="zh-CN" altLang="en-US" b="1" dirty="0"/>
          </a:p>
        </p:txBody>
      </p:sp>
      <p:pic>
        <p:nvPicPr>
          <p:cNvPr id="5" name="图形 4" descr="花环"/>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853736" y="214335"/>
            <a:ext cx="914400" cy="914400"/>
          </a:xfrm>
          <a:prstGeom prst="rect">
            <a:avLst/>
          </a:prstGeom>
        </p:spPr>
      </p:pic>
      <p:sp>
        <p:nvSpPr>
          <p:cNvPr id="6" name="内容占位符 2"/>
          <p:cNvSpPr>
            <a:spLocks noGrp="1"/>
          </p:cNvSpPr>
          <p:nvPr/>
        </p:nvSpPr>
        <p:spPr>
          <a:xfrm>
            <a:off x="635" y="1935480"/>
            <a:ext cx="12089765" cy="49231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3200" b="1" dirty="0">
                <a:latin typeface="宋体" panose="02010600030101010101" pitchFamily="2" charset="-122"/>
                <a:ea typeface="宋体" panose="02010600030101010101" pitchFamily="2" charset="-122"/>
                <a:cs typeface="宋体" panose="02010600030101010101" pitchFamily="2" charset="-122"/>
              </a:rPr>
              <a:t>2.</a:t>
            </a:r>
            <a:r>
              <a:rPr lang="zh-CN" altLang="en-US" sz="3200" b="1" dirty="0">
                <a:latin typeface="宋体" panose="02010600030101010101" pitchFamily="2" charset="-122"/>
                <a:ea typeface="宋体" panose="02010600030101010101" pitchFamily="2" charset="-122"/>
                <a:cs typeface="宋体" panose="02010600030101010101" pitchFamily="2" charset="-122"/>
              </a:rPr>
              <a:t>加强对自己的管理克服思想上的懒散，上课</a:t>
            </a:r>
            <a:r>
              <a:rPr lang="zh-CN" altLang="en-US" sz="3200" b="1" dirty="0">
                <a:sym typeface="+mn-ea"/>
              </a:rPr>
              <a:t>端正对待每一节课，保持不翘课，上课不玩手机，自觉听老师讲课。</a:t>
            </a:r>
            <a:endParaRPr lang="zh-CN" altLang="en-US" sz="3200" b="1" dirty="0">
              <a:sym typeface="+mn-ea"/>
            </a:endParaRPr>
          </a:p>
          <a:p>
            <a:pPr marL="0" indent="0">
              <a:buNone/>
            </a:pPr>
            <a:r>
              <a:rPr lang="en-US" altLang="zh-CN" sz="3200" b="1" dirty="0">
                <a:latin typeface="宋体" panose="02010600030101010101" pitchFamily="2" charset="-122"/>
                <a:ea typeface="宋体" panose="02010600030101010101" pitchFamily="2" charset="-122"/>
                <a:cs typeface="宋体" panose="02010600030101010101" pitchFamily="2" charset="-122"/>
              </a:rPr>
              <a:t>3.</a:t>
            </a:r>
            <a:r>
              <a:rPr lang="zh-CN" altLang="en-US" sz="3200" b="1" dirty="0">
                <a:latin typeface="宋体" panose="02010600030101010101" pitchFamily="2" charset="-122"/>
                <a:ea typeface="宋体" panose="02010600030101010101" pitchFamily="2" charset="-122"/>
                <a:cs typeface="宋体" panose="02010600030101010101" pitchFamily="2" charset="-122"/>
              </a:rPr>
              <a:t>激发学习的兴趣、准确的自我定位</a:t>
            </a:r>
            <a:endParaRPr lang="zh-CN" altLang="en-US" sz="3200" b="1" dirty="0">
              <a:latin typeface="宋体" panose="02010600030101010101" pitchFamily="2" charset="-122"/>
              <a:ea typeface="宋体" panose="02010600030101010101" pitchFamily="2" charset="-122"/>
              <a:cs typeface="宋体" panose="02010600030101010101" pitchFamily="2" charset="-122"/>
            </a:endParaRPr>
          </a:p>
          <a:p>
            <a:pPr marL="0" indent="0">
              <a:buNone/>
            </a:pPr>
            <a:r>
              <a:rPr lang="en-US" altLang="zh-CN" sz="3200" b="1" dirty="0">
                <a:latin typeface="宋体" panose="02010600030101010101" pitchFamily="2" charset="-122"/>
                <a:ea typeface="宋体" panose="02010600030101010101" pitchFamily="2" charset="-122"/>
                <a:cs typeface="宋体" panose="02010600030101010101" pitchFamily="2" charset="-122"/>
              </a:rPr>
              <a:t>4.</a:t>
            </a:r>
            <a:r>
              <a:rPr lang="zh-CN" altLang="en-US" sz="3200" b="1" dirty="0">
                <a:latin typeface="宋体" panose="02010600030101010101" pitchFamily="2" charset="-122"/>
                <a:ea typeface="宋体" panose="02010600030101010101" pitchFamily="2" charset="-122"/>
                <a:cs typeface="宋体" panose="02010600030101010101" pitchFamily="2" charset="-122"/>
              </a:rPr>
              <a:t>积极参与实践，加入老师的实验室、参加志愿服务活动、多运动多锻炼、多泡图书馆、上课靠前集中坐向优秀同学看齐，提升个人素质</a:t>
            </a:r>
            <a:endParaRPr lang="zh-CN" altLang="en-US" sz="3200" b="1" dirty="0">
              <a:latin typeface="宋体" panose="02010600030101010101" pitchFamily="2" charset="-122"/>
              <a:ea typeface="宋体" panose="02010600030101010101" pitchFamily="2" charset="-122"/>
              <a:cs typeface="宋体" panose="02010600030101010101" pitchFamily="2" charset="-122"/>
            </a:endParaRPr>
          </a:p>
          <a:p>
            <a:pPr marL="0" indent="0">
              <a:buNone/>
            </a:pPr>
            <a:r>
              <a:rPr lang="en-US" altLang="zh-CN" sz="3200" b="1" dirty="0">
                <a:latin typeface="宋体" panose="02010600030101010101" pitchFamily="2" charset="-122"/>
                <a:ea typeface="宋体" panose="02010600030101010101" pitchFamily="2" charset="-122"/>
                <a:cs typeface="宋体" panose="02010600030101010101" pitchFamily="2" charset="-122"/>
              </a:rPr>
              <a:t>5.</a:t>
            </a:r>
            <a:r>
              <a:rPr lang="zh-CN" altLang="en-US" sz="3200" b="1" dirty="0">
                <a:latin typeface="宋体" panose="02010600030101010101" pitchFamily="2" charset="-122"/>
                <a:ea typeface="宋体" panose="02010600030101010101" pitchFamily="2" charset="-122"/>
                <a:cs typeface="宋体" panose="02010600030101010101" pitchFamily="2" charset="-122"/>
              </a:rPr>
              <a:t>班委带头学习，营造良好的学习氛围</a:t>
            </a:r>
            <a:endParaRPr lang="zh-CN" altLang="en-US" sz="3200" b="1" dirty="0">
              <a:latin typeface="宋体" panose="02010600030101010101" pitchFamily="2" charset="-122"/>
              <a:ea typeface="宋体" panose="02010600030101010101" pitchFamily="2" charset="-122"/>
              <a:cs typeface="宋体" panose="02010600030101010101" pitchFamily="2" charset="-122"/>
            </a:endParaRPr>
          </a:p>
          <a:p>
            <a:pPr marL="0" indent="0">
              <a:buNone/>
            </a:pPr>
            <a:r>
              <a:rPr lang="en-US" altLang="zh-CN" sz="3200" b="1" dirty="0">
                <a:latin typeface="宋体" panose="02010600030101010101" pitchFamily="2" charset="-122"/>
                <a:ea typeface="宋体" panose="02010600030101010101" pitchFamily="2" charset="-122"/>
                <a:cs typeface="宋体" panose="02010600030101010101" pitchFamily="2" charset="-122"/>
              </a:rPr>
              <a:t>6.</a:t>
            </a:r>
            <a:r>
              <a:rPr lang="zh-CN" altLang="en-US" sz="3200" b="1" dirty="0">
                <a:latin typeface="宋体" panose="02010600030101010101" pitchFamily="2" charset="-122"/>
                <a:ea typeface="宋体" panose="02010600030101010101" pitchFamily="2" charset="-122"/>
                <a:cs typeface="宋体" panose="02010600030101010101" pitchFamily="2" charset="-122"/>
              </a:rPr>
              <a:t>明确自己的目标和方向，以谦卑待人 以严格待己</a:t>
            </a:r>
            <a:endParaRPr lang="zh-CN" altLang="en-US" sz="3200" b="1" dirty="0">
              <a:latin typeface="宋体" panose="02010600030101010101" pitchFamily="2" charset="-122"/>
              <a:ea typeface="宋体" panose="02010600030101010101" pitchFamily="2" charset="-122"/>
              <a:cs typeface="宋体" panose="02010600030101010101" pitchFamily="2" charset="-122"/>
            </a:endParaRPr>
          </a:p>
          <a:p>
            <a:pPr marL="0" indent="0">
              <a:buNone/>
            </a:pPr>
            <a:r>
              <a:rPr lang="en-US" altLang="zh-CN" sz="3200" b="1" dirty="0">
                <a:latin typeface="宋体" panose="02010600030101010101" pitchFamily="2" charset="-122"/>
                <a:ea typeface="宋体" panose="02010600030101010101" pitchFamily="2" charset="-122"/>
                <a:cs typeface="宋体" panose="02010600030101010101" pitchFamily="2" charset="-122"/>
              </a:rPr>
              <a:t>7.</a:t>
            </a:r>
            <a:r>
              <a:rPr lang="zh-CN" altLang="en-US" sz="3200" b="1" dirty="0">
                <a:latin typeface="宋体" panose="02010600030101010101" pitchFamily="2" charset="-122"/>
                <a:ea typeface="宋体" panose="02010600030101010101" pitchFamily="2" charset="-122"/>
                <a:cs typeface="宋体" panose="02010600030101010101" pitchFamily="2" charset="-122"/>
              </a:rPr>
              <a:t>在学习和学生工作中锤炼心志</a:t>
            </a:r>
            <a:endParaRPr lang="zh-CN" altLang="en-US" sz="3200" b="1" dirty="0">
              <a:latin typeface="宋体" panose="02010600030101010101" pitchFamily="2" charset="-122"/>
              <a:ea typeface="宋体" panose="02010600030101010101" pitchFamily="2" charset="-122"/>
              <a:cs typeface="宋体" panose="02010600030101010101" pitchFamily="2" charset="-122"/>
            </a:endParaRPr>
          </a:p>
          <a:p>
            <a:endParaRPr lang="zh-CN" altLang="en-US" sz="3200" b="1"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bldLst>
      <p:bldP spid="2" grpId="0"/>
    </p:bldLst>
  </p:timing>
</p:sld>
</file>

<file path=ppt/theme/theme1.xml><?xml version="1.0" encoding="utf-8"?>
<a:theme xmlns:a="http://schemas.openxmlformats.org/drawingml/2006/main" name="柏林">
  <a:themeElements>
    <a:clrScheme name="柏林">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柏林">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柏林">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柏林</Template>
  <TotalTime>0</TotalTime>
  <Words>2188</Words>
  <Application>WPS 演示</Application>
  <PresentationFormat>宽屏</PresentationFormat>
  <Paragraphs>84</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宋体</vt:lpstr>
      <vt:lpstr>Wingdings</vt:lpstr>
      <vt:lpstr>黑体</vt:lpstr>
      <vt:lpstr>-apple-system</vt:lpstr>
      <vt:lpstr>Segoe Print</vt:lpstr>
      <vt:lpstr>Trebuchet MS</vt:lpstr>
      <vt:lpstr>微软雅黑</vt:lpstr>
      <vt:lpstr>Arial Unicode MS</vt:lpstr>
      <vt:lpstr>Calibri</vt:lpstr>
      <vt:lpstr>柏林</vt:lpstr>
      <vt:lpstr>学风建设主题班会</vt:lpstr>
      <vt:lpstr>PowerPoint 演示文稿</vt:lpstr>
      <vt:lpstr>PowerPoint 演示文稿</vt:lpstr>
      <vt:lpstr> 一、学风存在的主要问题 </vt:lpstr>
      <vt:lpstr>PowerPoint 演示文稿</vt:lpstr>
      <vt:lpstr>PowerPoint 演示文稿</vt:lpstr>
      <vt:lpstr>PowerPoint 演示文稿</vt:lpstr>
      <vt:lpstr>五、创建良好学风我们应该做到：</vt:lpstr>
      <vt:lpstr>五、创建良好学风我们应该做到：</vt:lpstr>
      <vt:lpstr>六、新学期新计划</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学风建设主题班会</dc:title>
  <dc:creator>1191854424@qq.com</dc:creator>
  <cp:lastModifiedBy>Dell</cp:lastModifiedBy>
  <cp:revision>59</cp:revision>
  <dcterms:created xsi:type="dcterms:W3CDTF">2021-03-12T16:39:00Z</dcterms:created>
  <dcterms:modified xsi:type="dcterms:W3CDTF">2021-03-16T01:13:36Z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